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75" r:id="rId2"/>
    <p:sldId id="256" r:id="rId3"/>
    <p:sldId id="257" r:id="rId4"/>
    <p:sldId id="260" r:id="rId5"/>
    <p:sldId id="258" r:id="rId6"/>
    <p:sldId id="259" r:id="rId7"/>
    <p:sldId id="261" r:id="rId8"/>
    <p:sldId id="262" r:id="rId9"/>
    <p:sldId id="271" r:id="rId10"/>
    <p:sldId id="264" r:id="rId11"/>
    <p:sldId id="265" r:id="rId12"/>
    <p:sldId id="266" r:id="rId13"/>
    <p:sldId id="267" r:id="rId14"/>
    <p:sldId id="268" r:id="rId15"/>
    <p:sldId id="269" r:id="rId16"/>
    <p:sldId id="273" r:id="rId17"/>
    <p:sldId id="270" r:id="rId18"/>
    <p:sldId id="263"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Donovan" initials="KD" lastIdx="1" clrIdx="0">
    <p:extLst>
      <p:ext uri="{19B8F6BF-5375-455C-9EA6-DF929625EA0E}">
        <p15:presenceInfo xmlns:p15="http://schemas.microsoft.com/office/powerpoint/2012/main" userId="9a151e2813ea9b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0FB334-C0A5-48CA-8EDC-4EED6B79E88A}" v="1" dt="2022-01-20T23:14:14.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2" d="100"/>
          <a:sy n="72" d="100"/>
        </p:scale>
        <p:origin x="8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19T18:31:21.051" idx="1">
    <p:pos x="1518" y="4176"/>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E18C2-BDED-4D21-8680-1906BDC80C6E}" type="doc">
      <dgm:prSet loTypeId="urn:microsoft.com/office/officeart/2005/8/layout/cycle7" loCatId="cycle" qsTypeId="urn:microsoft.com/office/officeart/2005/8/quickstyle/simple4" qsCatId="simple" csTypeId="urn:microsoft.com/office/officeart/2005/8/colors/accent1_2" csCatId="accent1" phldr="1"/>
      <dgm:spPr/>
      <dgm:t>
        <a:bodyPr/>
        <a:lstStyle/>
        <a:p>
          <a:endParaRPr lang="en-US"/>
        </a:p>
      </dgm:t>
    </dgm:pt>
    <dgm:pt modelId="{E574AD0F-DC16-4D9C-9AAD-CAEB880419BC}">
      <dgm:prSet phldrT="[Text]" custT="1"/>
      <dgm:spPr>
        <a:solidFill>
          <a:srgbClr val="92D050"/>
        </a:solidFill>
        <a:ln>
          <a:noFill/>
        </a:ln>
        <a:effectLst>
          <a:outerShdw blurRad="38100" dist="25400" dir="5400000" rotWithShape="0">
            <a:srgbClr val="000000">
              <a:alpha val="55000"/>
            </a:srgbClr>
          </a:outerShdw>
        </a:effectLst>
      </dgm:spPr>
      <dgm:t>
        <a:bodyPr spcFirstLastPara="0" vert="horz" wrap="square" lIns="114300" tIns="114300" rIns="114300" bIns="114300" numCol="1" spcCol="1270" anchor="ctr" anchorCtr="0"/>
        <a:lstStyle/>
        <a:p>
          <a:r>
            <a:rPr lang="en-US" sz="3000" kern="1200">
              <a:solidFill>
                <a:prstClr val="white"/>
              </a:solidFill>
              <a:latin typeface="Gill Sans MT" panose="020B0502020104020203"/>
              <a:ea typeface="+mn-ea"/>
              <a:cs typeface="+mn-cs"/>
            </a:rPr>
            <a:t>Plant</a:t>
          </a:r>
        </a:p>
      </dgm:t>
    </dgm:pt>
    <dgm:pt modelId="{2101E947-491F-4C9C-9AAD-70840BBC012E}" type="parTrans" cxnId="{883C28C7-3F8F-40C6-93CB-F8E21411D984}">
      <dgm:prSet/>
      <dgm:spPr/>
      <dgm:t>
        <a:bodyPr/>
        <a:lstStyle/>
        <a:p>
          <a:endParaRPr lang="en-US"/>
        </a:p>
      </dgm:t>
    </dgm:pt>
    <dgm:pt modelId="{180F6E6A-6A4A-44A1-80FC-903B3B269517}" type="sibTrans" cxnId="{883C28C7-3F8F-40C6-93CB-F8E21411D984}">
      <dgm:prSet/>
      <dgm:spPr/>
      <dgm:t>
        <a:bodyPr/>
        <a:lstStyle/>
        <a:p>
          <a:endParaRPr lang="en-US"/>
        </a:p>
      </dgm:t>
    </dgm:pt>
    <dgm:pt modelId="{2AE97AB5-0E4C-4DA6-B567-38630DDA795A}">
      <dgm:prSet phldrT="[Text]" custT="1"/>
      <dgm:spPr>
        <a:solidFill>
          <a:srgbClr val="92D050"/>
        </a:solidFill>
        <a:ln>
          <a:noFill/>
        </a:ln>
        <a:effectLst>
          <a:outerShdw blurRad="38100" dist="25400" dir="5400000" rotWithShape="0">
            <a:srgbClr val="000000">
              <a:alpha val="55000"/>
            </a:srgbClr>
          </a:outerShdw>
        </a:effectLst>
      </dgm:spPr>
      <dgm:t>
        <a:bodyPr spcFirstLastPara="0" vert="horz" wrap="square" lIns="114300" tIns="114300" rIns="114300" bIns="114300" numCol="1" spcCol="1270" anchor="ctr" anchorCtr="0"/>
        <a:lstStyle/>
        <a:p>
          <a:pPr marL="0" lvl="0" indent="0" algn="ctr" defTabSz="1333500">
            <a:lnSpc>
              <a:spcPct val="90000"/>
            </a:lnSpc>
            <a:spcBef>
              <a:spcPct val="0"/>
            </a:spcBef>
            <a:spcAft>
              <a:spcPct val="35000"/>
            </a:spcAft>
            <a:buNone/>
          </a:pPr>
          <a:r>
            <a:rPr lang="en-US" sz="3000" kern="1200">
              <a:solidFill>
                <a:prstClr val="white"/>
              </a:solidFill>
              <a:latin typeface="Gill Sans MT" panose="020B0502020104020203"/>
              <a:ea typeface="+mn-ea"/>
              <a:cs typeface="+mn-cs"/>
            </a:rPr>
            <a:t>Harvest</a:t>
          </a:r>
        </a:p>
      </dgm:t>
    </dgm:pt>
    <dgm:pt modelId="{EA5986CB-3805-4C96-9645-E6675B98A3BF}" type="parTrans" cxnId="{79DBF231-E091-427D-928E-A2088A4FA62F}">
      <dgm:prSet/>
      <dgm:spPr/>
      <dgm:t>
        <a:bodyPr/>
        <a:lstStyle/>
        <a:p>
          <a:endParaRPr lang="en-US"/>
        </a:p>
      </dgm:t>
    </dgm:pt>
    <dgm:pt modelId="{D98784FA-55B3-4459-A3CE-8CAD30455B1B}" type="sibTrans" cxnId="{79DBF231-E091-427D-928E-A2088A4FA62F}">
      <dgm:prSet/>
      <dgm:spPr/>
      <dgm:t>
        <a:bodyPr/>
        <a:lstStyle/>
        <a:p>
          <a:endParaRPr lang="en-US"/>
        </a:p>
      </dgm:t>
    </dgm:pt>
    <dgm:pt modelId="{E664E7DB-9B6D-4F4C-BC8D-3DF3300A5733}">
      <dgm:prSet phldrT="[Text]"/>
      <dgm:spPr>
        <a:solidFill>
          <a:srgbClr val="92D050"/>
        </a:solidFill>
      </dgm:spPr>
      <dgm:t>
        <a:bodyPr/>
        <a:lstStyle/>
        <a:p>
          <a:r>
            <a:rPr lang="en-US"/>
            <a:t>Store</a:t>
          </a:r>
        </a:p>
      </dgm:t>
    </dgm:pt>
    <dgm:pt modelId="{7D89BE79-601C-424F-8D73-A301A62DB870}" type="sibTrans" cxnId="{BFA8D860-1254-4B51-B3D1-C59CF66612E0}">
      <dgm:prSet/>
      <dgm:spPr/>
      <dgm:t>
        <a:bodyPr/>
        <a:lstStyle/>
        <a:p>
          <a:endParaRPr lang="en-US"/>
        </a:p>
      </dgm:t>
    </dgm:pt>
    <dgm:pt modelId="{AF5FE58C-6E6B-4ABF-842D-8036A54B3C83}" type="parTrans" cxnId="{BFA8D860-1254-4B51-B3D1-C59CF66612E0}">
      <dgm:prSet/>
      <dgm:spPr/>
      <dgm:t>
        <a:bodyPr/>
        <a:lstStyle/>
        <a:p>
          <a:endParaRPr lang="en-US"/>
        </a:p>
      </dgm:t>
    </dgm:pt>
    <dgm:pt modelId="{00CA4C37-2488-4997-9749-32E1AFDE44D0}" type="pres">
      <dgm:prSet presAssocID="{007E18C2-BDED-4D21-8680-1906BDC80C6E}" presName="Name0" presStyleCnt="0">
        <dgm:presLayoutVars>
          <dgm:dir/>
          <dgm:resizeHandles val="exact"/>
        </dgm:presLayoutVars>
      </dgm:prSet>
      <dgm:spPr/>
    </dgm:pt>
    <dgm:pt modelId="{55C27559-72B9-4341-B05F-33AE4E4AD1D0}" type="pres">
      <dgm:prSet presAssocID="{E574AD0F-DC16-4D9C-9AAD-CAEB880419BC}" presName="node" presStyleLbl="node1" presStyleIdx="0" presStyleCnt="3" custRadScaleRad="77316" custRadScaleInc="-4994">
        <dgm:presLayoutVars>
          <dgm:bulletEnabled val="1"/>
        </dgm:presLayoutVars>
      </dgm:prSet>
      <dgm:spPr>
        <a:xfrm>
          <a:off x="2536450" y="328714"/>
          <a:ext cx="1511637" cy="755818"/>
        </a:xfrm>
        <a:prstGeom prst="roundRect">
          <a:avLst>
            <a:gd name="adj" fmla="val 10000"/>
          </a:avLst>
        </a:prstGeom>
      </dgm:spPr>
    </dgm:pt>
    <dgm:pt modelId="{12E51217-695B-4FE6-A08E-D13F27B71D0A}" type="pres">
      <dgm:prSet presAssocID="{180F6E6A-6A4A-44A1-80FC-903B3B269517}" presName="sibTrans" presStyleLbl="sibTrans2D1" presStyleIdx="0" presStyleCnt="3"/>
      <dgm:spPr/>
    </dgm:pt>
    <dgm:pt modelId="{73078066-737F-4CF7-9ED5-1A02B7789DD7}" type="pres">
      <dgm:prSet presAssocID="{180F6E6A-6A4A-44A1-80FC-903B3B269517}" presName="connectorText" presStyleLbl="sibTrans2D1" presStyleIdx="0" presStyleCnt="3"/>
      <dgm:spPr/>
    </dgm:pt>
    <dgm:pt modelId="{74C4E31C-2D46-4D0B-BF26-55EC4830DDF3}" type="pres">
      <dgm:prSet presAssocID="{2AE97AB5-0E4C-4DA6-B567-38630DDA795A}" presName="node" presStyleLbl="node1" presStyleIdx="1" presStyleCnt="3">
        <dgm:presLayoutVars>
          <dgm:bulletEnabled val="1"/>
        </dgm:presLayoutVars>
      </dgm:prSet>
      <dgm:spPr>
        <a:xfrm>
          <a:off x="3841773" y="2160611"/>
          <a:ext cx="1511637" cy="755818"/>
        </a:xfrm>
        <a:prstGeom prst="roundRect">
          <a:avLst>
            <a:gd name="adj" fmla="val 10000"/>
          </a:avLst>
        </a:prstGeom>
      </dgm:spPr>
    </dgm:pt>
    <dgm:pt modelId="{CDA76A8D-B0CD-47F8-8B6C-60EB5AC33D17}" type="pres">
      <dgm:prSet presAssocID="{D98784FA-55B3-4459-A3CE-8CAD30455B1B}" presName="sibTrans" presStyleLbl="sibTrans2D1" presStyleIdx="1" presStyleCnt="3"/>
      <dgm:spPr/>
    </dgm:pt>
    <dgm:pt modelId="{50568F05-70A5-42AF-A97C-8BD712E7679E}" type="pres">
      <dgm:prSet presAssocID="{D98784FA-55B3-4459-A3CE-8CAD30455B1B}" presName="connectorText" presStyleLbl="sibTrans2D1" presStyleIdx="1" presStyleCnt="3"/>
      <dgm:spPr/>
    </dgm:pt>
    <dgm:pt modelId="{BAA7C41F-0F6E-44A2-8B5E-F5D0BA9F47AC}" type="pres">
      <dgm:prSet presAssocID="{E664E7DB-9B6D-4F4C-BC8D-3DF3300A5733}" presName="node" presStyleLbl="node1" presStyleIdx="2" presStyleCnt="3">
        <dgm:presLayoutVars>
          <dgm:bulletEnabled val="1"/>
        </dgm:presLayoutVars>
      </dgm:prSet>
      <dgm:spPr/>
    </dgm:pt>
    <dgm:pt modelId="{D6A81F6F-6E94-40A7-9F82-F89D02DE4939}" type="pres">
      <dgm:prSet presAssocID="{7D89BE79-601C-424F-8D73-A301A62DB870}" presName="sibTrans" presStyleLbl="sibTrans2D1" presStyleIdx="2" presStyleCnt="3"/>
      <dgm:spPr/>
    </dgm:pt>
    <dgm:pt modelId="{23C88CFC-46B7-4966-A983-CEF0DB8A6ABE}" type="pres">
      <dgm:prSet presAssocID="{7D89BE79-601C-424F-8D73-A301A62DB870}" presName="connectorText" presStyleLbl="sibTrans2D1" presStyleIdx="2" presStyleCnt="3"/>
      <dgm:spPr/>
    </dgm:pt>
  </dgm:ptLst>
  <dgm:cxnLst>
    <dgm:cxn modelId="{E478870B-3DB9-4B77-8DA2-6400282652D3}" type="presOf" srcId="{D98784FA-55B3-4459-A3CE-8CAD30455B1B}" destId="{50568F05-70A5-42AF-A97C-8BD712E7679E}" srcOrd="1" destOrd="0" presId="urn:microsoft.com/office/officeart/2005/8/layout/cycle7"/>
    <dgm:cxn modelId="{F74F7A0E-68E1-4EF1-8331-C8C22EF82178}" type="presOf" srcId="{180F6E6A-6A4A-44A1-80FC-903B3B269517}" destId="{12E51217-695B-4FE6-A08E-D13F27B71D0A}" srcOrd="0" destOrd="0" presId="urn:microsoft.com/office/officeart/2005/8/layout/cycle7"/>
    <dgm:cxn modelId="{F7419D28-FDF8-48DE-9A7A-F65FCFF3CA7A}" type="presOf" srcId="{007E18C2-BDED-4D21-8680-1906BDC80C6E}" destId="{00CA4C37-2488-4997-9749-32E1AFDE44D0}" srcOrd="0" destOrd="0" presId="urn:microsoft.com/office/officeart/2005/8/layout/cycle7"/>
    <dgm:cxn modelId="{E895EE2B-0AC7-4357-98E5-EF415D726029}" type="presOf" srcId="{7D89BE79-601C-424F-8D73-A301A62DB870}" destId="{D6A81F6F-6E94-40A7-9F82-F89D02DE4939}" srcOrd="0" destOrd="0" presId="urn:microsoft.com/office/officeart/2005/8/layout/cycle7"/>
    <dgm:cxn modelId="{79DBF231-E091-427D-928E-A2088A4FA62F}" srcId="{007E18C2-BDED-4D21-8680-1906BDC80C6E}" destId="{2AE97AB5-0E4C-4DA6-B567-38630DDA795A}" srcOrd="1" destOrd="0" parTransId="{EA5986CB-3805-4C96-9645-E6675B98A3BF}" sibTransId="{D98784FA-55B3-4459-A3CE-8CAD30455B1B}"/>
    <dgm:cxn modelId="{28EB115C-BFCD-4807-9D9D-1A8C96D9AC5C}" type="presOf" srcId="{2AE97AB5-0E4C-4DA6-B567-38630DDA795A}" destId="{74C4E31C-2D46-4D0B-BF26-55EC4830DDF3}" srcOrd="0" destOrd="0" presId="urn:microsoft.com/office/officeart/2005/8/layout/cycle7"/>
    <dgm:cxn modelId="{BFA8D860-1254-4B51-B3D1-C59CF66612E0}" srcId="{007E18C2-BDED-4D21-8680-1906BDC80C6E}" destId="{E664E7DB-9B6D-4F4C-BC8D-3DF3300A5733}" srcOrd="2" destOrd="0" parTransId="{AF5FE58C-6E6B-4ABF-842D-8036A54B3C83}" sibTransId="{7D89BE79-601C-424F-8D73-A301A62DB870}"/>
    <dgm:cxn modelId="{89187A73-C34D-4715-9D91-AC8967BFC312}" type="presOf" srcId="{7D89BE79-601C-424F-8D73-A301A62DB870}" destId="{23C88CFC-46B7-4966-A983-CEF0DB8A6ABE}" srcOrd="1" destOrd="0" presId="urn:microsoft.com/office/officeart/2005/8/layout/cycle7"/>
    <dgm:cxn modelId="{ED309E84-5DA2-4D6B-83F1-86AC3ABCEA19}" type="presOf" srcId="{D98784FA-55B3-4459-A3CE-8CAD30455B1B}" destId="{CDA76A8D-B0CD-47F8-8B6C-60EB5AC33D17}" srcOrd="0" destOrd="0" presId="urn:microsoft.com/office/officeart/2005/8/layout/cycle7"/>
    <dgm:cxn modelId="{338C80C3-90A6-4CA2-9F13-6E587A2B1822}" type="presOf" srcId="{180F6E6A-6A4A-44A1-80FC-903B3B269517}" destId="{73078066-737F-4CF7-9ED5-1A02B7789DD7}" srcOrd="1" destOrd="0" presId="urn:microsoft.com/office/officeart/2005/8/layout/cycle7"/>
    <dgm:cxn modelId="{28A985C5-2D0F-481B-878A-BB9D64F4B500}" type="presOf" srcId="{E664E7DB-9B6D-4F4C-BC8D-3DF3300A5733}" destId="{BAA7C41F-0F6E-44A2-8B5E-F5D0BA9F47AC}" srcOrd="0" destOrd="0" presId="urn:microsoft.com/office/officeart/2005/8/layout/cycle7"/>
    <dgm:cxn modelId="{883C28C7-3F8F-40C6-93CB-F8E21411D984}" srcId="{007E18C2-BDED-4D21-8680-1906BDC80C6E}" destId="{E574AD0F-DC16-4D9C-9AAD-CAEB880419BC}" srcOrd="0" destOrd="0" parTransId="{2101E947-491F-4C9C-9AAD-70840BBC012E}" sibTransId="{180F6E6A-6A4A-44A1-80FC-903B3B269517}"/>
    <dgm:cxn modelId="{250428CB-17EA-481E-94F1-8CB5FE239D9D}" type="presOf" srcId="{E574AD0F-DC16-4D9C-9AAD-CAEB880419BC}" destId="{55C27559-72B9-4341-B05F-33AE4E4AD1D0}" srcOrd="0" destOrd="0" presId="urn:microsoft.com/office/officeart/2005/8/layout/cycle7"/>
    <dgm:cxn modelId="{9020FB3A-1CBF-4F2D-BF69-45A00010755C}" type="presParOf" srcId="{00CA4C37-2488-4997-9749-32E1AFDE44D0}" destId="{55C27559-72B9-4341-B05F-33AE4E4AD1D0}" srcOrd="0" destOrd="0" presId="urn:microsoft.com/office/officeart/2005/8/layout/cycle7"/>
    <dgm:cxn modelId="{86F343E2-CD3B-4D12-82D6-CA80A47108B8}" type="presParOf" srcId="{00CA4C37-2488-4997-9749-32E1AFDE44D0}" destId="{12E51217-695B-4FE6-A08E-D13F27B71D0A}" srcOrd="1" destOrd="0" presId="urn:microsoft.com/office/officeart/2005/8/layout/cycle7"/>
    <dgm:cxn modelId="{CB8175A8-E031-40C9-B245-8E61894DC773}" type="presParOf" srcId="{12E51217-695B-4FE6-A08E-D13F27B71D0A}" destId="{73078066-737F-4CF7-9ED5-1A02B7789DD7}" srcOrd="0" destOrd="0" presId="urn:microsoft.com/office/officeart/2005/8/layout/cycle7"/>
    <dgm:cxn modelId="{330EAF83-F28F-46E2-9093-61AFF51626D3}" type="presParOf" srcId="{00CA4C37-2488-4997-9749-32E1AFDE44D0}" destId="{74C4E31C-2D46-4D0B-BF26-55EC4830DDF3}" srcOrd="2" destOrd="0" presId="urn:microsoft.com/office/officeart/2005/8/layout/cycle7"/>
    <dgm:cxn modelId="{33BAC9EF-8996-41B2-BEB7-A287F5E21009}" type="presParOf" srcId="{00CA4C37-2488-4997-9749-32E1AFDE44D0}" destId="{CDA76A8D-B0CD-47F8-8B6C-60EB5AC33D17}" srcOrd="3" destOrd="0" presId="urn:microsoft.com/office/officeart/2005/8/layout/cycle7"/>
    <dgm:cxn modelId="{6D94C72C-6CE0-4E22-802C-D43823F2F477}" type="presParOf" srcId="{CDA76A8D-B0CD-47F8-8B6C-60EB5AC33D17}" destId="{50568F05-70A5-42AF-A97C-8BD712E7679E}" srcOrd="0" destOrd="0" presId="urn:microsoft.com/office/officeart/2005/8/layout/cycle7"/>
    <dgm:cxn modelId="{BF230029-428E-4D8A-ADE9-7F7DDCF8A207}" type="presParOf" srcId="{00CA4C37-2488-4997-9749-32E1AFDE44D0}" destId="{BAA7C41F-0F6E-44A2-8B5E-F5D0BA9F47AC}" srcOrd="4" destOrd="0" presId="urn:microsoft.com/office/officeart/2005/8/layout/cycle7"/>
    <dgm:cxn modelId="{BC3F81C4-8E07-43C7-BAF3-58A41F2E05C5}" type="presParOf" srcId="{00CA4C37-2488-4997-9749-32E1AFDE44D0}" destId="{D6A81F6F-6E94-40A7-9F82-F89D02DE4939}" srcOrd="5" destOrd="0" presId="urn:microsoft.com/office/officeart/2005/8/layout/cycle7"/>
    <dgm:cxn modelId="{DB9ADD19-ECD1-4A08-9AD5-EA1D8F3FDB00}" type="presParOf" srcId="{D6A81F6F-6E94-40A7-9F82-F89D02DE4939}" destId="{23C88CFC-46B7-4966-A983-CEF0DB8A6ABE}" srcOrd="0" destOrd="0" presId="urn:microsoft.com/office/officeart/2005/8/layout/cycle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27559-72B9-4341-B05F-33AE4E4AD1D0}">
      <dsp:nvSpPr>
        <dsp:cNvPr id="0" name=""/>
        <dsp:cNvSpPr/>
      </dsp:nvSpPr>
      <dsp:spPr>
        <a:xfrm>
          <a:off x="2536450" y="328714"/>
          <a:ext cx="1511637" cy="755818"/>
        </a:xfrm>
        <a:prstGeom prst="roundRect">
          <a:avLst>
            <a:gd name="adj" fmla="val 10000"/>
          </a:avLst>
        </a:prstGeom>
        <a:solidFill>
          <a:srgbClr val="92D050"/>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solidFill>
                <a:prstClr val="white"/>
              </a:solidFill>
              <a:latin typeface="Gill Sans MT" panose="020B0502020104020203"/>
              <a:ea typeface="+mn-ea"/>
              <a:cs typeface="+mn-cs"/>
            </a:rPr>
            <a:t>Plant</a:t>
          </a:r>
        </a:p>
      </dsp:txBody>
      <dsp:txXfrm>
        <a:off x="2558587" y="350851"/>
        <a:ext cx="1467363" cy="711544"/>
      </dsp:txXfrm>
    </dsp:sp>
    <dsp:sp modelId="{12E51217-695B-4FE6-A08E-D13F27B71D0A}">
      <dsp:nvSpPr>
        <dsp:cNvPr id="0" name=""/>
        <dsp:cNvSpPr/>
      </dsp:nvSpPr>
      <dsp:spPr>
        <a:xfrm rot="3271686">
          <a:off x="3551887" y="1490304"/>
          <a:ext cx="786086" cy="264536"/>
        </a:xfrm>
        <a:prstGeom prst="leftRightArrow">
          <a:avLst>
            <a:gd name="adj1" fmla="val 60000"/>
            <a:gd name="adj2" fmla="val 50000"/>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631248" y="1543211"/>
        <a:ext cx="627364" cy="158722"/>
      </dsp:txXfrm>
    </dsp:sp>
    <dsp:sp modelId="{74C4E31C-2D46-4D0B-BF26-55EC4830DDF3}">
      <dsp:nvSpPr>
        <dsp:cNvPr id="0" name=""/>
        <dsp:cNvSpPr/>
      </dsp:nvSpPr>
      <dsp:spPr>
        <a:xfrm>
          <a:off x="3841773" y="2160611"/>
          <a:ext cx="1511637" cy="755818"/>
        </a:xfrm>
        <a:prstGeom prst="roundRect">
          <a:avLst>
            <a:gd name="adj" fmla="val 10000"/>
          </a:avLst>
        </a:prstGeom>
        <a:solidFill>
          <a:srgbClr val="92D050"/>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solidFill>
                <a:prstClr val="white"/>
              </a:solidFill>
              <a:latin typeface="Gill Sans MT" panose="020B0502020104020203"/>
              <a:ea typeface="+mn-ea"/>
              <a:cs typeface="+mn-cs"/>
            </a:rPr>
            <a:t>Harvest</a:t>
          </a:r>
        </a:p>
      </dsp:txBody>
      <dsp:txXfrm>
        <a:off x="3863910" y="2182748"/>
        <a:ext cx="1467363" cy="711544"/>
      </dsp:txXfrm>
    </dsp:sp>
    <dsp:sp modelId="{CDA76A8D-B0CD-47F8-8B6C-60EB5AC33D17}">
      <dsp:nvSpPr>
        <dsp:cNvPr id="0" name=""/>
        <dsp:cNvSpPr/>
      </dsp:nvSpPr>
      <dsp:spPr>
        <a:xfrm rot="10800000">
          <a:off x="2957426" y="2406252"/>
          <a:ext cx="786086" cy="264536"/>
        </a:xfrm>
        <a:prstGeom prst="leftRightArrow">
          <a:avLst>
            <a:gd name="adj1" fmla="val 60000"/>
            <a:gd name="adj2" fmla="val 50000"/>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036787" y="2459159"/>
        <a:ext cx="627364" cy="158722"/>
      </dsp:txXfrm>
    </dsp:sp>
    <dsp:sp modelId="{BAA7C41F-0F6E-44A2-8B5E-F5D0BA9F47AC}">
      <dsp:nvSpPr>
        <dsp:cNvPr id="0" name=""/>
        <dsp:cNvSpPr/>
      </dsp:nvSpPr>
      <dsp:spPr>
        <a:xfrm>
          <a:off x="1347527" y="2160611"/>
          <a:ext cx="1511637" cy="755818"/>
        </a:xfrm>
        <a:prstGeom prst="roundRect">
          <a:avLst>
            <a:gd name="adj" fmla="val 10000"/>
          </a:avLst>
        </a:prstGeom>
        <a:solidFill>
          <a:srgbClr val="92D050"/>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Store</a:t>
          </a:r>
        </a:p>
      </dsp:txBody>
      <dsp:txXfrm>
        <a:off x="1369664" y="2182748"/>
        <a:ext cx="1467363" cy="711544"/>
      </dsp:txXfrm>
    </dsp:sp>
    <dsp:sp modelId="{D6A81F6F-6E94-40A7-9F82-F89D02DE4939}">
      <dsp:nvSpPr>
        <dsp:cNvPr id="0" name=""/>
        <dsp:cNvSpPr/>
      </dsp:nvSpPr>
      <dsp:spPr>
        <a:xfrm rot="18179043">
          <a:off x="2304764" y="1490304"/>
          <a:ext cx="786086" cy="264536"/>
        </a:xfrm>
        <a:prstGeom prst="leftRightArrow">
          <a:avLst>
            <a:gd name="adj1" fmla="val 60000"/>
            <a:gd name="adj2" fmla="val 50000"/>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84125" y="1543211"/>
        <a:ext cx="627364" cy="15872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8EAEC-8D72-470C-8DDE-DDF217FF57F6}" type="datetimeFigureOut">
              <a:rPr lang="en-US" smtClean="0"/>
              <a:t>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6A6DF-9F2C-4BB8-91D3-F64E52D5F117}" type="slidenum">
              <a:rPr lang="en-US" smtClean="0"/>
              <a:t>‹#›</a:t>
            </a:fld>
            <a:endParaRPr lang="en-US"/>
          </a:p>
        </p:txBody>
      </p:sp>
    </p:spTree>
    <p:extLst>
      <p:ext uri="{BB962C8B-B14F-4D97-AF65-F5344CB8AC3E}">
        <p14:creationId xmlns:p14="http://schemas.microsoft.com/office/powerpoint/2010/main" val="107813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r>
              <a:rPr lang="en-US"/>
              <a:t>2/13/2021</a:t>
            </a: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BlackstoneValleyVeggieGardens.com Blackstone Valley Veggie Gardens</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2/13/2021</a:t>
            </a:r>
          </a:p>
        </p:txBody>
      </p:sp>
      <p:sp>
        <p:nvSpPr>
          <p:cNvPr id="5" name="Footer Placeholder 4"/>
          <p:cNvSpPr>
            <a:spLocks noGrp="1"/>
          </p:cNvSpPr>
          <p:nvPr>
            <p:ph type="ftr" sz="quarter" idx="11"/>
          </p:nvPr>
        </p:nvSpPr>
        <p:spPr/>
        <p:txBody>
          <a:bodyPr/>
          <a:lstStyle/>
          <a:p>
            <a:r>
              <a:rPr lang="en-US"/>
              <a:t>BlackstoneValleyVeggieGardens.com Blackstone Valley Veggie Gardens</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r>
              <a:rPr lang="en-US"/>
              <a:t>2/13/2021</a:t>
            </a:r>
          </a:p>
        </p:txBody>
      </p:sp>
      <p:sp>
        <p:nvSpPr>
          <p:cNvPr id="5" name="Footer Placeholder 4"/>
          <p:cNvSpPr>
            <a:spLocks noGrp="1"/>
          </p:cNvSpPr>
          <p:nvPr>
            <p:ph type="ftr" sz="quarter" idx="11"/>
          </p:nvPr>
        </p:nvSpPr>
        <p:spPr>
          <a:xfrm>
            <a:off x="774923" y="5951811"/>
            <a:ext cx="7896279" cy="365125"/>
          </a:xfrm>
        </p:spPr>
        <p:txBody>
          <a:bodyPr/>
          <a:lstStyle/>
          <a:p>
            <a:r>
              <a:rPr lang="en-US"/>
              <a:t>BlackstoneValleyVeggieGardens.com Blackstone Valley Veggie Gardens</a:t>
            </a: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2/13/2021</a:t>
            </a:r>
          </a:p>
        </p:txBody>
      </p:sp>
      <p:sp>
        <p:nvSpPr>
          <p:cNvPr id="5" name="Footer Placeholder 4"/>
          <p:cNvSpPr>
            <a:spLocks noGrp="1"/>
          </p:cNvSpPr>
          <p:nvPr>
            <p:ph type="ftr" sz="quarter" idx="11"/>
          </p:nvPr>
        </p:nvSpPr>
        <p:spPr/>
        <p:txBody>
          <a:bodyPr/>
          <a:lstStyle/>
          <a:p>
            <a:r>
              <a:rPr lang="en-US"/>
              <a:t>BlackstoneValleyVeggieGardens.com Blackstone Valley Veggie Gardens</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r>
              <a:rPr lang="en-US"/>
              <a:t>2/13/2021</a:t>
            </a: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BlackstoneValleyVeggieGardens.com Blackstone Valley Veggie Gardens</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2/13/2021</a:t>
            </a:r>
          </a:p>
        </p:txBody>
      </p:sp>
      <p:sp>
        <p:nvSpPr>
          <p:cNvPr id="6" name="Footer Placeholder 5"/>
          <p:cNvSpPr>
            <a:spLocks noGrp="1"/>
          </p:cNvSpPr>
          <p:nvPr>
            <p:ph type="ftr" sz="quarter" idx="11"/>
          </p:nvPr>
        </p:nvSpPr>
        <p:spPr/>
        <p:txBody>
          <a:bodyPr/>
          <a:lstStyle/>
          <a:p>
            <a:r>
              <a:rPr lang="en-US"/>
              <a:t>BlackstoneValleyVeggieGardens.com Blackstone Valley Veggie Gardens</a:t>
            </a:r>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2/13/2021</a:t>
            </a:r>
          </a:p>
        </p:txBody>
      </p:sp>
      <p:sp>
        <p:nvSpPr>
          <p:cNvPr id="8" name="Footer Placeholder 7"/>
          <p:cNvSpPr>
            <a:spLocks noGrp="1"/>
          </p:cNvSpPr>
          <p:nvPr>
            <p:ph type="ftr" sz="quarter" idx="11"/>
          </p:nvPr>
        </p:nvSpPr>
        <p:spPr/>
        <p:txBody>
          <a:bodyPr/>
          <a:lstStyle/>
          <a:p>
            <a:r>
              <a:rPr lang="en-US"/>
              <a:t>BlackstoneValleyVeggieGardens.com Blackstone Valley Veggie Gardens</a:t>
            </a:r>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2/13/2021</a:t>
            </a:r>
          </a:p>
        </p:txBody>
      </p:sp>
      <p:sp>
        <p:nvSpPr>
          <p:cNvPr id="4" name="Footer Placeholder 3"/>
          <p:cNvSpPr>
            <a:spLocks noGrp="1"/>
          </p:cNvSpPr>
          <p:nvPr>
            <p:ph type="ftr" sz="quarter" idx="11"/>
          </p:nvPr>
        </p:nvSpPr>
        <p:spPr/>
        <p:txBody>
          <a:bodyPr/>
          <a:lstStyle/>
          <a:p>
            <a:r>
              <a:rPr lang="en-US"/>
              <a:t>BlackstoneValleyVeggieGardens.com Blackstone Valley Veggie Gardens</a:t>
            </a:r>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2/13/2021</a:t>
            </a:r>
          </a:p>
        </p:txBody>
      </p:sp>
      <p:sp>
        <p:nvSpPr>
          <p:cNvPr id="3" name="Footer Placeholder 2"/>
          <p:cNvSpPr>
            <a:spLocks noGrp="1"/>
          </p:cNvSpPr>
          <p:nvPr>
            <p:ph type="ftr" sz="quarter" idx="11"/>
          </p:nvPr>
        </p:nvSpPr>
        <p:spPr/>
        <p:txBody>
          <a:bodyPr/>
          <a:lstStyle/>
          <a:p>
            <a:r>
              <a:rPr lang="en-US"/>
              <a:t>BlackstoneValleyVeggieGardens.com Blackstone Valley Veggie Gardens</a:t>
            </a:r>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r>
              <a:rPr lang="en-US"/>
              <a:t>2/13/2021</a:t>
            </a: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BlackstoneValleyVeggieGardens.com Blackstone Valley Veggie Gardens</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2/13/2021</a:t>
            </a:r>
          </a:p>
        </p:txBody>
      </p:sp>
      <p:sp>
        <p:nvSpPr>
          <p:cNvPr id="6" name="Footer Placeholder 5"/>
          <p:cNvSpPr>
            <a:spLocks noGrp="1"/>
          </p:cNvSpPr>
          <p:nvPr>
            <p:ph type="ftr" sz="quarter" idx="11"/>
          </p:nvPr>
        </p:nvSpPr>
        <p:spPr/>
        <p:txBody>
          <a:bodyPr/>
          <a:lstStyle/>
          <a:p>
            <a:r>
              <a:rPr lang="en-US"/>
              <a:t>BlackstoneValleyVeggieGardens.com Blackstone Valley Veggie Gardens</a:t>
            </a:r>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r>
              <a:rPr lang="en-US"/>
              <a:t>2/13/2021</a:t>
            </a: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BlackstoneValleyVeggieGardens.com Blackstone Valley Veggie Gardens</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lackstonevalleyveggiegardens.com/" TargetMode="External"/><Relationship Id="rId2" Type="http://schemas.openxmlformats.org/officeDocument/2006/relationships/hyperlink" Target="mailto:bvveggiegardens@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traffic-light-green-go-149580/"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boylston-chess-club.blogspot.com/2013/07/bcc-thursday-night-swiss-slow-and.html" TargetMode="Externa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LyHze8JLK18?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flickr.com/photos/cimmyt/5979294226" TargetMode="Externa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ulkittyhi5s.deviantart.com/art/Sunflower-Seed-142288305"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s://pixabay.com/en/question-mark-abstract-geometric-1751308/"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4.png"/><Relationship Id="rId3" Type="http://schemas.openxmlformats.org/officeDocument/2006/relationships/hyperlink" Target="http://www.pngall.com/pumpkin-seeds-png" TargetMode="External"/><Relationship Id="rId7" Type="http://schemas.openxmlformats.org/officeDocument/2006/relationships/diagramLayout" Target="../diagrams/layout1.xml"/><Relationship Id="rId12" Type="http://schemas.openxmlformats.org/officeDocument/2006/relationships/hyperlink" Target="http://www.pngall.com/wheat-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3.png"/><Relationship Id="rId5" Type="http://schemas.openxmlformats.org/officeDocument/2006/relationships/hyperlink" Target="http://www.pngall.com/sunflower-seeds-png" TargetMode="External"/><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United_States_Department_of_Agricultur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maxpixels.net/Flower-Cut-Out-Leaves-3252113" TargetMode="External"/><Relationship Id="rId5" Type="http://schemas.openxmlformats.org/officeDocument/2006/relationships/image" Target="../media/image10.png"/><Relationship Id="rId4" Type="http://schemas.openxmlformats.org/officeDocument/2006/relationships/hyperlink" Target="https://www.maxpixel.net/Transparent-Diamond-Diamond-Transparent-Isolated-185773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eUFHMWOBs8E?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squidoo.com/kids-vegetable-garden"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73334-F483-4E15-A490-8A5CC18938BA}"/>
              </a:ext>
            </a:extLst>
          </p:cNvPr>
          <p:cNvSpPr>
            <a:spLocks noGrp="1"/>
          </p:cNvSpPr>
          <p:nvPr>
            <p:ph type="title"/>
          </p:nvPr>
        </p:nvSpPr>
        <p:spPr/>
        <p:txBody>
          <a:bodyPr/>
          <a:lstStyle/>
          <a:p>
            <a:r>
              <a:rPr lang="en-US" dirty="0"/>
              <a:t>Contact me</a:t>
            </a:r>
          </a:p>
        </p:txBody>
      </p:sp>
      <p:sp>
        <p:nvSpPr>
          <p:cNvPr id="3" name="Content Placeholder 2">
            <a:extLst>
              <a:ext uri="{FF2B5EF4-FFF2-40B4-BE49-F238E27FC236}">
                <a16:creationId xmlns:a16="http://schemas.microsoft.com/office/drawing/2014/main" id="{4DBC4C6D-3378-4A01-9B27-F399632CE78E}"/>
              </a:ext>
            </a:extLst>
          </p:cNvPr>
          <p:cNvSpPr>
            <a:spLocks noGrp="1"/>
          </p:cNvSpPr>
          <p:nvPr>
            <p:ph idx="1"/>
          </p:nvPr>
        </p:nvSpPr>
        <p:spPr/>
        <p:txBody>
          <a:bodyPr>
            <a:normAutofit/>
          </a:bodyPr>
          <a:lstStyle/>
          <a:p>
            <a:r>
              <a:rPr lang="en-US" sz="4400" dirty="0"/>
              <a:t>Kate Donovan</a:t>
            </a:r>
            <a:endParaRPr lang="en-US" sz="4400" dirty="0">
              <a:hlinkClick r:id="rId2"/>
            </a:endParaRPr>
          </a:p>
          <a:p>
            <a:r>
              <a:rPr lang="en-US" sz="4400" dirty="0">
                <a:hlinkClick r:id="rId2"/>
              </a:rPr>
              <a:t>bvveggiegardens@gmail.com</a:t>
            </a:r>
            <a:endParaRPr lang="en-US" sz="4400" dirty="0"/>
          </a:p>
          <a:p>
            <a:r>
              <a:rPr lang="en-US" sz="4400" dirty="0">
                <a:hlinkClick r:id="rId3"/>
              </a:rPr>
              <a:t>Blackstonevalleyveggiegardens.com</a:t>
            </a:r>
            <a:endParaRPr lang="en-US" sz="4400" dirty="0"/>
          </a:p>
        </p:txBody>
      </p:sp>
      <p:sp>
        <p:nvSpPr>
          <p:cNvPr id="4" name="Footer Placeholder 3">
            <a:extLst>
              <a:ext uri="{FF2B5EF4-FFF2-40B4-BE49-F238E27FC236}">
                <a16:creationId xmlns:a16="http://schemas.microsoft.com/office/drawing/2014/main" id="{483955C1-6FC6-49F4-BE72-D3FCAE542C13}"/>
              </a:ext>
            </a:extLst>
          </p:cNvPr>
          <p:cNvSpPr>
            <a:spLocks noGrp="1"/>
          </p:cNvSpPr>
          <p:nvPr>
            <p:ph type="ftr" sz="quarter" idx="11"/>
          </p:nvPr>
        </p:nvSpPr>
        <p:spPr/>
        <p:txBody>
          <a:bodyPr/>
          <a:lstStyle/>
          <a:p>
            <a:r>
              <a:rPr lang="en-US" dirty="0"/>
              <a:t>BlackstoneValleyVeggieGardens.com Blackstone Valley Veggie Gardens</a:t>
            </a:r>
          </a:p>
        </p:txBody>
      </p:sp>
      <p:sp>
        <p:nvSpPr>
          <p:cNvPr id="5" name="Slide Number Placeholder 4">
            <a:extLst>
              <a:ext uri="{FF2B5EF4-FFF2-40B4-BE49-F238E27FC236}">
                <a16:creationId xmlns:a16="http://schemas.microsoft.com/office/drawing/2014/main" id="{83FC9163-42E4-4A33-B3CB-F4BA99B502C9}"/>
              </a:ext>
            </a:extLst>
          </p:cNvPr>
          <p:cNvSpPr>
            <a:spLocks noGrp="1"/>
          </p:cNvSpPr>
          <p:nvPr>
            <p:ph type="sldNum" sz="quarter" idx="12"/>
          </p:nvPr>
        </p:nvSpPr>
        <p:spPr/>
        <p:txBody>
          <a:bodyPr/>
          <a:lstStyle/>
          <a:p>
            <a:fld id="{D57F1E4F-1CFF-5643-939E-217C01CDF565}" type="slidenum">
              <a:rPr lang="en-US" smtClean="0"/>
              <a:pPr/>
              <a:t>1</a:t>
            </a:fld>
            <a:endParaRPr lang="en-US"/>
          </a:p>
        </p:txBody>
      </p:sp>
    </p:spTree>
    <p:extLst>
      <p:ext uri="{BB962C8B-B14F-4D97-AF65-F5344CB8AC3E}">
        <p14:creationId xmlns:p14="http://schemas.microsoft.com/office/powerpoint/2010/main" val="783010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A6028-C2BC-4805-AD93-ADECD56400D6}"/>
              </a:ext>
            </a:extLst>
          </p:cNvPr>
          <p:cNvSpPr>
            <a:spLocks noGrp="1"/>
          </p:cNvSpPr>
          <p:nvPr>
            <p:ph type="title"/>
          </p:nvPr>
        </p:nvSpPr>
        <p:spPr>
          <a:xfrm>
            <a:off x="581192" y="621879"/>
            <a:ext cx="11029616" cy="471551"/>
          </a:xfrm>
        </p:spPr>
        <p:txBody>
          <a:bodyPr>
            <a:normAutofit fontScale="90000"/>
          </a:bodyPr>
          <a:lstStyle/>
          <a:p>
            <a:r>
              <a:rPr lang="en-US" dirty="0"/>
              <a:t>Harvesting seed—Cross Pollination matrix</a:t>
            </a:r>
          </a:p>
        </p:txBody>
      </p:sp>
      <p:graphicFrame>
        <p:nvGraphicFramePr>
          <p:cNvPr id="4" name="Table 3">
            <a:extLst>
              <a:ext uri="{FF2B5EF4-FFF2-40B4-BE49-F238E27FC236}">
                <a16:creationId xmlns:a16="http://schemas.microsoft.com/office/drawing/2014/main" id="{9569F7C3-1588-4A4E-B5D8-44AFF2E249B3}"/>
              </a:ext>
            </a:extLst>
          </p:cNvPr>
          <p:cNvGraphicFramePr>
            <a:graphicFrameLocks noGrp="1"/>
          </p:cNvGraphicFramePr>
          <p:nvPr>
            <p:extLst>
              <p:ext uri="{D42A27DB-BD31-4B8C-83A1-F6EECF244321}">
                <p14:modId xmlns:p14="http://schemas.microsoft.com/office/powerpoint/2010/main" val="3748656253"/>
              </p:ext>
            </p:extLst>
          </p:nvPr>
        </p:nvGraphicFramePr>
        <p:xfrm>
          <a:off x="131919" y="1012723"/>
          <a:ext cx="11574201" cy="5817331"/>
        </p:xfrm>
        <a:graphic>
          <a:graphicData uri="http://schemas.openxmlformats.org/drawingml/2006/table">
            <a:tbl>
              <a:tblPr>
                <a:tableStyleId>{5C22544A-7EE6-4342-B048-85BDC9FD1C3A}</a:tableStyleId>
              </a:tblPr>
              <a:tblGrid>
                <a:gridCol w="2227823">
                  <a:extLst>
                    <a:ext uri="{9D8B030D-6E8A-4147-A177-3AD203B41FA5}">
                      <a16:colId xmlns:a16="http://schemas.microsoft.com/office/drawing/2014/main" val="281094478"/>
                    </a:ext>
                  </a:extLst>
                </a:gridCol>
                <a:gridCol w="1209368">
                  <a:extLst>
                    <a:ext uri="{9D8B030D-6E8A-4147-A177-3AD203B41FA5}">
                      <a16:colId xmlns:a16="http://schemas.microsoft.com/office/drawing/2014/main" val="1702965222"/>
                    </a:ext>
                  </a:extLst>
                </a:gridCol>
                <a:gridCol w="8137010">
                  <a:extLst>
                    <a:ext uri="{9D8B030D-6E8A-4147-A177-3AD203B41FA5}">
                      <a16:colId xmlns:a16="http://schemas.microsoft.com/office/drawing/2014/main" val="663004738"/>
                    </a:ext>
                  </a:extLst>
                </a:gridCol>
              </a:tblGrid>
              <a:tr h="179860">
                <a:tc>
                  <a:txBody>
                    <a:bodyPr/>
                    <a:lstStyle/>
                    <a:p>
                      <a:pPr algn="l" fontAlgn="t"/>
                      <a:r>
                        <a:rPr lang="en-US" sz="1200" u="none" strike="noStrike" dirty="0">
                          <a:effectLst/>
                        </a:rPr>
                        <a:t>Vegetable Crop</a:t>
                      </a:r>
                      <a:endParaRPr lang="en-US" sz="1200" b="1" i="0" u="none" strike="noStrike" dirty="0">
                        <a:solidFill>
                          <a:srgbClr val="545454"/>
                        </a:solidFill>
                        <a:effectLst/>
                        <a:latin typeface="Arial" panose="020B0604020202020204" pitchFamily="34" charset="0"/>
                      </a:endParaRPr>
                    </a:p>
                  </a:txBody>
                  <a:tcPr marL="4944" marR="4944" marT="49442" marB="49442">
                    <a:solidFill>
                      <a:schemeClr val="accent2"/>
                    </a:solidFill>
                  </a:tcPr>
                </a:tc>
                <a:tc>
                  <a:txBody>
                    <a:bodyPr/>
                    <a:lstStyle/>
                    <a:p>
                      <a:pPr algn="l" fontAlgn="t"/>
                      <a:r>
                        <a:rPr lang="en-US" sz="1200" b="1" i="0" u="none" strike="noStrike" dirty="0">
                          <a:solidFill>
                            <a:srgbClr val="545454"/>
                          </a:solidFill>
                          <a:effectLst/>
                          <a:latin typeface="Arial" panose="020B0604020202020204" pitchFamily="34" charset="0"/>
                        </a:rPr>
                        <a:t>Plant Lifecycle</a:t>
                      </a:r>
                    </a:p>
                  </a:txBody>
                  <a:tcPr marL="4944" marR="4944" marT="49442" marB="49442">
                    <a:solidFill>
                      <a:schemeClr val="accent2"/>
                    </a:solidFill>
                  </a:tcPr>
                </a:tc>
                <a:tc>
                  <a:txBody>
                    <a:bodyPr/>
                    <a:lstStyle/>
                    <a:p>
                      <a:pPr algn="l" fontAlgn="t"/>
                      <a:r>
                        <a:rPr lang="en-US" sz="1200" u="none" strike="noStrike" dirty="0">
                          <a:effectLst/>
                        </a:rPr>
                        <a:t>Will Cross-Pollinate With</a:t>
                      </a:r>
                      <a:endParaRPr lang="en-US" sz="1200" b="1" i="0" u="none" strike="noStrike" dirty="0">
                        <a:solidFill>
                          <a:srgbClr val="545454"/>
                        </a:solidFill>
                        <a:effectLst/>
                        <a:latin typeface="Arial" panose="020B0604020202020204" pitchFamily="34" charset="0"/>
                      </a:endParaRPr>
                    </a:p>
                  </a:txBody>
                  <a:tcPr marL="4944" marR="4944" marT="49442" marB="49442">
                    <a:solidFill>
                      <a:schemeClr val="accent2"/>
                    </a:solidFill>
                  </a:tcPr>
                </a:tc>
                <a:extLst>
                  <a:ext uri="{0D108BD9-81ED-4DB2-BD59-A6C34878D82A}">
                    <a16:rowId xmlns:a16="http://schemas.microsoft.com/office/drawing/2014/main" val="1262750232"/>
                  </a:ext>
                </a:extLst>
              </a:tr>
              <a:tr h="331615">
                <a:tc>
                  <a:txBody>
                    <a:bodyPr/>
                    <a:lstStyle/>
                    <a:p>
                      <a:pPr algn="l" fontAlgn="t"/>
                      <a:r>
                        <a:rPr lang="en-US" sz="1200" u="none" strike="noStrike" dirty="0">
                          <a:effectLst/>
                        </a:rPr>
                        <a:t>Beans</a:t>
                      </a:r>
                      <a:endParaRPr lang="en-US" sz="1200" b="0" i="0" u="none" strike="noStrike" dirty="0">
                        <a:solidFill>
                          <a:srgbClr val="545454"/>
                        </a:solidFill>
                        <a:effectLst/>
                        <a:latin typeface="Arial" panose="020B0604020202020204" pitchFamily="34" charset="0"/>
                      </a:endParaRPr>
                    </a:p>
                  </a:txBody>
                  <a:tcPr marL="44498" marR="4944" marT="49442" marB="49442"/>
                </a:tc>
                <a:tc>
                  <a:txBody>
                    <a:bodyPr/>
                    <a:lstStyle/>
                    <a:p>
                      <a:pPr algn="l" fontAlgn="t"/>
                      <a:r>
                        <a:rPr lang="en-US" sz="1200" b="0" i="0" u="none" strike="noStrike" dirty="0">
                          <a:solidFill>
                            <a:srgbClr val="545454"/>
                          </a:solidFill>
                          <a:effectLst/>
                          <a:latin typeface="Arial" panose="020B0604020202020204" pitchFamily="34" charset="0"/>
                        </a:rPr>
                        <a:t>Annual</a:t>
                      </a:r>
                    </a:p>
                  </a:txBody>
                  <a:tcPr marL="44498" marR="4944" marT="49442" marB="49442"/>
                </a:tc>
                <a:tc>
                  <a:txBody>
                    <a:bodyPr/>
                    <a:lstStyle/>
                    <a:p>
                      <a:pPr algn="l" fontAlgn="t"/>
                      <a:r>
                        <a:rPr lang="en-US" sz="1200" u="none" strike="noStrike" dirty="0">
                          <a:effectLst/>
                        </a:rPr>
                        <a:t>Self-pollinating; very small chance of different species</a:t>
                      </a:r>
                      <a:endParaRPr lang="en-US" sz="1200" b="0" i="0" u="none" strike="noStrike" dirty="0">
                        <a:solidFill>
                          <a:srgbClr val="545454"/>
                        </a:solidFill>
                        <a:effectLst/>
                        <a:latin typeface="Arial" panose="020B0604020202020204" pitchFamily="34" charset="0"/>
                      </a:endParaRPr>
                    </a:p>
                  </a:txBody>
                  <a:tcPr marL="44498" marR="4944" marT="49442" marB="49442"/>
                </a:tc>
                <a:extLst>
                  <a:ext uri="{0D108BD9-81ED-4DB2-BD59-A6C34878D82A}">
                    <a16:rowId xmlns:a16="http://schemas.microsoft.com/office/drawing/2014/main" val="742273696"/>
                  </a:ext>
                </a:extLst>
              </a:tr>
              <a:tr h="334929">
                <a:tc>
                  <a:txBody>
                    <a:bodyPr/>
                    <a:lstStyle/>
                    <a:p>
                      <a:pPr algn="l" fontAlgn="t"/>
                      <a:r>
                        <a:rPr lang="en-US" sz="1200" u="none" strike="noStrike">
                          <a:effectLst/>
                        </a:rPr>
                        <a:t>Beets</a:t>
                      </a:r>
                      <a:endParaRPr lang="en-US" sz="1200" b="0" i="0" u="none" strike="noStrike">
                        <a:solidFill>
                          <a:srgbClr val="545454"/>
                        </a:solidFill>
                        <a:effectLst/>
                        <a:latin typeface="Arial" panose="020B0604020202020204" pitchFamily="34" charset="0"/>
                      </a:endParaRPr>
                    </a:p>
                  </a:txBody>
                  <a:tcPr marL="44498" marR="4944" marT="49442" marB="49442"/>
                </a:tc>
                <a:tc>
                  <a:txBody>
                    <a:bodyPr/>
                    <a:lstStyle/>
                    <a:p>
                      <a:pPr algn="l" fontAlgn="t"/>
                      <a:r>
                        <a:rPr lang="en-US" sz="1200" b="0" i="0" u="none" strike="noStrike" dirty="0">
                          <a:solidFill>
                            <a:srgbClr val="545454"/>
                          </a:solidFill>
                          <a:effectLst/>
                          <a:latin typeface="Arial" panose="020B0604020202020204" pitchFamily="34" charset="0"/>
                        </a:rPr>
                        <a:t>Biennial grown as an Annual.</a:t>
                      </a:r>
                    </a:p>
                  </a:txBody>
                  <a:tcPr marL="44498" marR="4944" marT="49442" marB="49442"/>
                </a:tc>
                <a:tc>
                  <a:txBody>
                    <a:bodyPr/>
                    <a:lstStyle/>
                    <a:p>
                      <a:pPr algn="l" fontAlgn="t"/>
                      <a:r>
                        <a:rPr lang="en-US" sz="1200" u="none" strike="noStrike" dirty="0">
                          <a:effectLst/>
                        </a:rPr>
                        <a:t>Readily crosses with any Beta vulgaris species: Swiss chard, </a:t>
                      </a:r>
                      <a:endParaRPr lang="en-US" sz="1200" b="0" i="0" u="none" strike="noStrike" dirty="0">
                        <a:solidFill>
                          <a:srgbClr val="545454"/>
                        </a:solidFill>
                        <a:effectLst/>
                        <a:latin typeface="Arial" panose="020B0604020202020204" pitchFamily="34" charset="0"/>
                      </a:endParaRPr>
                    </a:p>
                  </a:txBody>
                  <a:tcPr marL="44498" marR="4944" marT="49442" marB="49442"/>
                </a:tc>
                <a:extLst>
                  <a:ext uri="{0D108BD9-81ED-4DB2-BD59-A6C34878D82A}">
                    <a16:rowId xmlns:a16="http://schemas.microsoft.com/office/drawing/2014/main" val="4066326632"/>
                  </a:ext>
                </a:extLst>
              </a:tr>
              <a:tr h="573223">
                <a:tc>
                  <a:txBody>
                    <a:bodyPr/>
                    <a:lstStyle/>
                    <a:p>
                      <a:pPr algn="l" fontAlgn="t"/>
                      <a:r>
                        <a:rPr lang="en-US" sz="1200" u="none" strike="noStrike">
                          <a:effectLst/>
                        </a:rPr>
                        <a:t>Broccoli</a:t>
                      </a:r>
                      <a:endParaRPr lang="en-US" sz="1200" b="0" i="0" u="none" strike="noStrike">
                        <a:solidFill>
                          <a:srgbClr val="545454"/>
                        </a:solidFill>
                        <a:effectLst/>
                        <a:latin typeface="Arial" panose="020B0604020202020204" pitchFamily="34" charset="0"/>
                      </a:endParaRPr>
                    </a:p>
                  </a:txBody>
                  <a:tcPr marL="44498" marR="4944" marT="49442" marB="49442"/>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454"/>
                          </a:solidFill>
                          <a:effectLst/>
                          <a:uLnTx/>
                          <a:uFillTx/>
                          <a:latin typeface="Arial" panose="020B0604020202020204" pitchFamily="34" charset="0"/>
                          <a:ea typeface="+mn-ea"/>
                          <a:cs typeface="+mn-cs"/>
                        </a:rPr>
                        <a:t>Biennial grown as an Annual.</a:t>
                      </a:r>
                      <a:endParaRPr kumimoji="0" lang="en-US" sz="1200" b="0" i="0" u="none" strike="noStrike" kern="1200" cap="none" spc="0" normalizeH="0" baseline="0" noProof="0" dirty="0">
                        <a:ln>
                          <a:noFill/>
                        </a:ln>
                        <a:solidFill>
                          <a:srgbClr val="545454"/>
                        </a:solidFill>
                        <a:effectLst/>
                        <a:uLnTx/>
                        <a:uFillTx/>
                        <a:latin typeface="Arial" panose="020B0604020202020204" pitchFamily="34" charset="0"/>
                        <a:ea typeface="+mn-ea"/>
                        <a:cs typeface="+mn-cs"/>
                      </a:endParaRPr>
                    </a:p>
                  </a:txBody>
                  <a:tcPr marL="44498" marR="4944" marT="49442" marB="49442"/>
                </a:tc>
                <a:tc>
                  <a:txBody>
                    <a:bodyPr/>
                    <a:lstStyle/>
                    <a:p>
                      <a:pPr algn="l" fontAlgn="t"/>
                      <a:r>
                        <a:rPr lang="en-US" sz="1200" u="none" strike="noStrike" dirty="0">
                          <a:effectLst/>
                        </a:rPr>
                        <a:t>Readily crosses with any Brassica oleracea species: Cauliflower, Cabbage, kale, brussels sprouts, kohlrabi, </a:t>
                      </a:r>
                      <a:r>
                        <a:rPr lang="en-US" sz="1200" u="none" strike="noStrike" dirty="0" err="1">
                          <a:effectLst/>
                        </a:rPr>
                        <a:t>romanesco</a:t>
                      </a:r>
                      <a:r>
                        <a:rPr lang="en-US" sz="1200" u="none" strike="noStrike" dirty="0">
                          <a:effectLst/>
                        </a:rPr>
                        <a:t> broccoli, kale, collard greens, broccoli</a:t>
                      </a:r>
                      <a:endParaRPr lang="en-US" sz="1200" b="0" i="0" u="none" strike="noStrike" dirty="0">
                        <a:solidFill>
                          <a:srgbClr val="545454"/>
                        </a:solidFill>
                        <a:effectLst/>
                        <a:latin typeface="Arial" panose="020B0604020202020204" pitchFamily="34" charset="0"/>
                      </a:endParaRPr>
                    </a:p>
                  </a:txBody>
                  <a:tcPr marL="44498" marR="4944" marT="49442" marB="49442"/>
                </a:tc>
                <a:extLst>
                  <a:ext uri="{0D108BD9-81ED-4DB2-BD59-A6C34878D82A}">
                    <a16:rowId xmlns:a16="http://schemas.microsoft.com/office/drawing/2014/main" val="3025389988"/>
                  </a:ext>
                </a:extLst>
              </a:tr>
              <a:tr h="334929">
                <a:tc>
                  <a:txBody>
                    <a:bodyPr/>
                    <a:lstStyle/>
                    <a:p>
                      <a:pPr algn="l" fontAlgn="t"/>
                      <a:r>
                        <a:rPr lang="en-US" sz="1200" u="none" strike="noStrike">
                          <a:effectLst/>
                        </a:rPr>
                        <a:t>Brussels Sprouts</a:t>
                      </a:r>
                      <a:endParaRPr lang="en-US" sz="1200" b="0" i="0" u="none" strike="noStrike">
                        <a:solidFill>
                          <a:srgbClr val="545454"/>
                        </a:solidFill>
                        <a:effectLst/>
                        <a:latin typeface="Arial" panose="020B0604020202020204" pitchFamily="34" charset="0"/>
                      </a:endParaRPr>
                    </a:p>
                  </a:txBody>
                  <a:tcPr marL="44498" marR="4944" marT="49442" marB="49442"/>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454"/>
                          </a:solidFill>
                          <a:effectLst/>
                          <a:uLnTx/>
                          <a:uFillTx/>
                          <a:latin typeface="Arial" panose="020B0604020202020204" pitchFamily="34" charset="0"/>
                          <a:ea typeface="+mn-ea"/>
                          <a:cs typeface="+mn-cs"/>
                        </a:rPr>
                        <a:t>Biennial grown as an Annual.</a:t>
                      </a:r>
                      <a:endParaRPr kumimoji="0" lang="en-US" sz="1200" b="0" i="0" u="none" strike="noStrike" kern="1200" cap="none" spc="0" normalizeH="0" baseline="0" noProof="0" dirty="0">
                        <a:ln>
                          <a:noFill/>
                        </a:ln>
                        <a:solidFill>
                          <a:srgbClr val="545454"/>
                        </a:solidFill>
                        <a:effectLst/>
                        <a:uLnTx/>
                        <a:uFillTx/>
                        <a:latin typeface="Arial" panose="020B0604020202020204" pitchFamily="34" charset="0"/>
                        <a:ea typeface="+mn-ea"/>
                        <a:cs typeface="+mn-cs"/>
                      </a:endParaRPr>
                    </a:p>
                  </a:txBody>
                  <a:tcPr marL="44498" marR="4944" marT="49442" marB="49442"/>
                </a:tc>
                <a:tc>
                  <a:txBody>
                    <a:bodyPr/>
                    <a:lstStyle/>
                    <a:p>
                      <a:pPr algn="l" fontAlgn="t"/>
                      <a:r>
                        <a:rPr lang="en-US" sz="1200" u="none" strike="noStrike" dirty="0">
                          <a:effectLst/>
                        </a:rPr>
                        <a:t>See: Broccoli</a:t>
                      </a:r>
                      <a:endParaRPr lang="en-US" sz="1200" b="0" i="0" u="none" strike="noStrike" dirty="0">
                        <a:solidFill>
                          <a:srgbClr val="545454"/>
                        </a:solidFill>
                        <a:effectLst/>
                        <a:latin typeface="Arial" panose="020B0604020202020204" pitchFamily="34" charset="0"/>
                      </a:endParaRPr>
                    </a:p>
                  </a:txBody>
                  <a:tcPr marL="44498" marR="4944" marT="49442" marB="49442"/>
                </a:tc>
                <a:extLst>
                  <a:ext uri="{0D108BD9-81ED-4DB2-BD59-A6C34878D82A}">
                    <a16:rowId xmlns:a16="http://schemas.microsoft.com/office/drawing/2014/main" val="1207437205"/>
                  </a:ext>
                </a:extLst>
              </a:tr>
              <a:tr h="573223">
                <a:tc>
                  <a:txBody>
                    <a:bodyPr/>
                    <a:lstStyle/>
                    <a:p>
                      <a:pPr algn="l" fontAlgn="t"/>
                      <a:r>
                        <a:rPr lang="en-US" sz="1200" u="none" strike="noStrike">
                          <a:effectLst/>
                        </a:rPr>
                        <a:t>Carrot</a:t>
                      </a:r>
                      <a:endParaRPr lang="en-US" sz="1200" b="0" i="0" u="none" strike="noStrike">
                        <a:solidFill>
                          <a:srgbClr val="545454"/>
                        </a:solidFill>
                        <a:effectLst/>
                        <a:latin typeface="Arial" panose="020B0604020202020204" pitchFamily="34" charset="0"/>
                      </a:endParaRPr>
                    </a:p>
                  </a:txBody>
                  <a:tcPr marL="44498" marR="4944" marT="49442" marB="49442"/>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454"/>
                          </a:solidFill>
                          <a:effectLst/>
                          <a:uLnTx/>
                          <a:uFillTx/>
                          <a:latin typeface="Arial" panose="020B0604020202020204" pitchFamily="34" charset="0"/>
                          <a:ea typeface="+mn-ea"/>
                          <a:cs typeface="+mn-cs"/>
                        </a:rPr>
                        <a:t>Biennial grown as an Annual.</a:t>
                      </a:r>
                      <a:endParaRPr kumimoji="0" lang="en-US" sz="1200" b="0" i="0" u="none" strike="noStrike" kern="1200" cap="none" spc="0" normalizeH="0" baseline="0" noProof="0" dirty="0">
                        <a:ln>
                          <a:noFill/>
                        </a:ln>
                        <a:solidFill>
                          <a:srgbClr val="545454"/>
                        </a:solidFill>
                        <a:effectLst/>
                        <a:uLnTx/>
                        <a:uFillTx/>
                        <a:latin typeface="Arial" panose="020B0604020202020204" pitchFamily="34" charset="0"/>
                        <a:ea typeface="+mn-ea"/>
                        <a:cs typeface="+mn-cs"/>
                      </a:endParaRPr>
                    </a:p>
                  </a:txBody>
                  <a:tcPr marL="44498" marR="4944" marT="49442" marB="49442"/>
                </a:tc>
                <a:tc>
                  <a:txBody>
                    <a:bodyPr/>
                    <a:lstStyle/>
                    <a:p>
                      <a:pPr algn="l" fontAlgn="t"/>
                      <a:r>
                        <a:rPr lang="en-US" sz="1200" u="none" strike="noStrike" dirty="0">
                          <a:effectLst/>
                        </a:rPr>
                        <a:t>Queen Anne’s Lace, and any subspecies of Daucus carota</a:t>
                      </a:r>
                      <a:endParaRPr lang="en-US" sz="1200" b="0" i="0" u="none" strike="noStrike" dirty="0">
                        <a:solidFill>
                          <a:srgbClr val="545454"/>
                        </a:solidFill>
                        <a:effectLst/>
                        <a:latin typeface="Arial" panose="020B0604020202020204" pitchFamily="34" charset="0"/>
                      </a:endParaRPr>
                    </a:p>
                  </a:txBody>
                  <a:tcPr marL="44498" marR="4944" marT="49442" marB="49442"/>
                </a:tc>
                <a:extLst>
                  <a:ext uri="{0D108BD9-81ED-4DB2-BD59-A6C34878D82A}">
                    <a16:rowId xmlns:a16="http://schemas.microsoft.com/office/drawing/2014/main" val="956567817"/>
                  </a:ext>
                </a:extLst>
              </a:tr>
              <a:tr h="378642">
                <a:tc>
                  <a:txBody>
                    <a:bodyPr/>
                    <a:lstStyle/>
                    <a:p>
                      <a:pPr algn="l" fontAlgn="t"/>
                      <a:r>
                        <a:rPr lang="en-US" sz="1200" u="none" strike="noStrike">
                          <a:effectLst/>
                        </a:rPr>
                        <a:t>Cabbage</a:t>
                      </a:r>
                      <a:endParaRPr lang="en-US" sz="1200" b="0" i="0" u="none" strike="noStrike">
                        <a:solidFill>
                          <a:srgbClr val="545454"/>
                        </a:solidFill>
                        <a:effectLst/>
                        <a:latin typeface="Arial" panose="020B0604020202020204" pitchFamily="34" charset="0"/>
                      </a:endParaRPr>
                    </a:p>
                  </a:txBody>
                  <a:tcPr marL="44498" marR="4944" marT="49442" marB="49442"/>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454"/>
                          </a:solidFill>
                          <a:effectLst/>
                          <a:uLnTx/>
                          <a:uFillTx/>
                          <a:latin typeface="Arial" panose="020B0604020202020204" pitchFamily="34" charset="0"/>
                          <a:ea typeface="+mn-ea"/>
                          <a:cs typeface="+mn-cs"/>
                        </a:rPr>
                        <a:t>Biennial grown as an Annual.</a:t>
                      </a:r>
                      <a:endParaRPr kumimoji="0" lang="en-US" sz="1200" b="0" i="0" u="none" strike="noStrike" kern="1200" cap="none" spc="0" normalizeH="0" baseline="0" noProof="0" dirty="0">
                        <a:ln>
                          <a:noFill/>
                        </a:ln>
                        <a:solidFill>
                          <a:srgbClr val="545454"/>
                        </a:solidFill>
                        <a:effectLst/>
                        <a:uLnTx/>
                        <a:uFillTx/>
                        <a:latin typeface="Arial" panose="020B0604020202020204" pitchFamily="34" charset="0"/>
                        <a:ea typeface="+mn-ea"/>
                        <a:cs typeface="+mn-cs"/>
                      </a:endParaRPr>
                    </a:p>
                  </a:txBody>
                  <a:tcPr marL="44498" marR="4944" marT="49442" marB="49442"/>
                </a:tc>
                <a:tc>
                  <a:txBody>
                    <a:bodyPr/>
                    <a:lstStyle/>
                    <a:p>
                      <a:pPr algn="l" fontAlgn="t"/>
                      <a:r>
                        <a:rPr lang="en-US" sz="1200" u="none" strike="noStrike" dirty="0">
                          <a:effectLst/>
                        </a:rPr>
                        <a:t>See: Broccoli</a:t>
                      </a:r>
                      <a:endParaRPr lang="en-US" sz="1200" b="0" i="0" u="none" strike="noStrike" dirty="0">
                        <a:solidFill>
                          <a:srgbClr val="545454"/>
                        </a:solidFill>
                        <a:effectLst/>
                        <a:latin typeface="Arial" panose="020B0604020202020204" pitchFamily="34" charset="0"/>
                      </a:endParaRPr>
                    </a:p>
                  </a:txBody>
                  <a:tcPr marL="44498" marR="4944" marT="49442" marB="49442"/>
                </a:tc>
                <a:extLst>
                  <a:ext uri="{0D108BD9-81ED-4DB2-BD59-A6C34878D82A}">
                    <a16:rowId xmlns:a16="http://schemas.microsoft.com/office/drawing/2014/main" val="4247056990"/>
                  </a:ext>
                </a:extLst>
              </a:tr>
              <a:tr h="334929">
                <a:tc>
                  <a:txBody>
                    <a:bodyPr/>
                    <a:lstStyle/>
                    <a:p>
                      <a:pPr algn="l" fontAlgn="t"/>
                      <a:r>
                        <a:rPr lang="en-US" sz="1200" u="none" strike="noStrike">
                          <a:effectLst/>
                        </a:rPr>
                        <a:t>Cauliflower</a:t>
                      </a:r>
                      <a:endParaRPr lang="en-US" sz="1200" b="0" i="0" u="none" strike="noStrike">
                        <a:solidFill>
                          <a:srgbClr val="545454"/>
                        </a:solidFill>
                        <a:effectLst/>
                        <a:latin typeface="Arial" panose="020B0604020202020204" pitchFamily="34" charset="0"/>
                      </a:endParaRPr>
                    </a:p>
                  </a:txBody>
                  <a:tcPr marL="44498" marR="4944" marT="49442" marB="49442"/>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45454"/>
                          </a:solidFill>
                          <a:effectLst/>
                          <a:uLnTx/>
                          <a:uFillTx/>
                          <a:latin typeface="Arial" panose="020B0604020202020204" pitchFamily="34" charset="0"/>
                          <a:ea typeface="+mn-ea"/>
                          <a:cs typeface="+mn-cs"/>
                        </a:rPr>
                        <a:t>Biennial grown as an Annual.</a:t>
                      </a:r>
                    </a:p>
                  </a:txBody>
                  <a:tcPr marL="44498" marR="4944" marT="49442" marB="49442"/>
                </a:tc>
                <a:tc>
                  <a:txBody>
                    <a:bodyPr/>
                    <a:lstStyle/>
                    <a:p>
                      <a:pPr algn="l" fontAlgn="t"/>
                      <a:r>
                        <a:rPr lang="en-US" sz="1200" u="none" strike="noStrike" dirty="0">
                          <a:effectLst/>
                        </a:rPr>
                        <a:t>See: Broccoli</a:t>
                      </a:r>
                      <a:endParaRPr lang="en-US" sz="1200" b="0" i="0" u="none" strike="noStrike" dirty="0">
                        <a:solidFill>
                          <a:srgbClr val="545454"/>
                        </a:solidFill>
                        <a:effectLst/>
                        <a:latin typeface="Arial" panose="020B0604020202020204" pitchFamily="34" charset="0"/>
                      </a:endParaRPr>
                    </a:p>
                  </a:txBody>
                  <a:tcPr marL="44498" marR="4944" marT="49442" marB="49442"/>
                </a:tc>
                <a:extLst>
                  <a:ext uri="{0D108BD9-81ED-4DB2-BD59-A6C34878D82A}">
                    <a16:rowId xmlns:a16="http://schemas.microsoft.com/office/drawing/2014/main" val="160216774"/>
                  </a:ext>
                </a:extLst>
              </a:tr>
              <a:tr h="334929">
                <a:tc>
                  <a:txBody>
                    <a:bodyPr/>
                    <a:lstStyle/>
                    <a:p>
                      <a:pPr algn="l" fontAlgn="t"/>
                      <a:r>
                        <a:rPr lang="en-US" sz="1200" u="none" strike="noStrike">
                          <a:effectLst/>
                        </a:rPr>
                        <a:t>Corn</a:t>
                      </a:r>
                      <a:endParaRPr lang="en-US" sz="1200" b="0" i="0" u="none" strike="noStrike">
                        <a:solidFill>
                          <a:srgbClr val="545454"/>
                        </a:solidFill>
                        <a:effectLst/>
                        <a:latin typeface="Arial" panose="020B0604020202020204" pitchFamily="34" charset="0"/>
                      </a:endParaRPr>
                    </a:p>
                  </a:txBody>
                  <a:tcPr marL="44498" marR="4944" marT="49442" marB="49442"/>
                </a:tc>
                <a:tc>
                  <a:txBody>
                    <a:bodyPr/>
                    <a:lstStyle/>
                    <a:p>
                      <a:pPr algn="l" fontAlgn="t"/>
                      <a:r>
                        <a:rPr lang="en-US" sz="1200" b="0" i="0" u="none" strike="noStrike" dirty="0">
                          <a:solidFill>
                            <a:srgbClr val="545454"/>
                          </a:solidFill>
                          <a:effectLst/>
                          <a:latin typeface="Arial" panose="020B0604020202020204" pitchFamily="34" charset="0"/>
                        </a:rPr>
                        <a:t>Annual</a:t>
                      </a:r>
                    </a:p>
                  </a:txBody>
                  <a:tcPr marL="44498" marR="4944" marT="49442" marB="49442"/>
                </a:tc>
                <a:tc>
                  <a:txBody>
                    <a:bodyPr/>
                    <a:lstStyle/>
                    <a:p>
                      <a:pPr algn="l" fontAlgn="t"/>
                      <a:r>
                        <a:rPr lang="en-US" sz="1200" b="0" i="0" u="none" strike="noStrike" dirty="0">
                          <a:solidFill>
                            <a:srgbClr val="545454"/>
                          </a:solidFill>
                          <a:effectLst/>
                          <a:latin typeface="Arial" panose="020B0604020202020204" pitchFamily="34" charset="0"/>
                        </a:rPr>
                        <a:t>Cross pollinates with other varieties for the 1</a:t>
                      </a:r>
                      <a:r>
                        <a:rPr lang="en-US" sz="1200" b="0" i="0" u="none" strike="noStrike" baseline="30000" dirty="0">
                          <a:solidFill>
                            <a:srgbClr val="545454"/>
                          </a:solidFill>
                          <a:effectLst/>
                          <a:latin typeface="Arial" panose="020B0604020202020204" pitchFamily="34" charset="0"/>
                        </a:rPr>
                        <a:t>st</a:t>
                      </a:r>
                      <a:r>
                        <a:rPr lang="en-US" sz="1200" b="0" i="0" u="none" strike="noStrike" dirty="0">
                          <a:solidFill>
                            <a:srgbClr val="545454"/>
                          </a:solidFill>
                          <a:effectLst/>
                          <a:latin typeface="Arial" panose="020B0604020202020204" pitchFamily="34" charset="0"/>
                        </a:rPr>
                        <a:t> </a:t>
                      </a:r>
                      <a:r>
                        <a:rPr lang="en-US" sz="1200" b="0" i="0" u="none" strike="noStrike">
                          <a:solidFill>
                            <a:srgbClr val="545454"/>
                          </a:solidFill>
                          <a:effectLst/>
                          <a:latin typeface="Arial" panose="020B0604020202020204" pitchFamily="34" charset="0"/>
                        </a:rPr>
                        <a:t>year crop.</a:t>
                      </a:r>
                      <a:endParaRPr lang="en-US" sz="1200" b="0" i="0" u="none" strike="noStrike" dirty="0">
                        <a:solidFill>
                          <a:srgbClr val="545454"/>
                        </a:solidFill>
                        <a:effectLst/>
                        <a:latin typeface="Arial" panose="020B0604020202020204" pitchFamily="34" charset="0"/>
                      </a:endParaRPr>
                    </a:p>
                  </a:txBody>
                  <a:tcPr marL="44498" marR="4944" marT="49442" marB="49442"/>
                </a:tc>
                <a:extLst>
                  <a:ext uri="{0D108BD9-81ED-4DB2-BD59-A6C34878D82A}">
                    <a16:rowId xmlns:a16="http://schemas.microsoft.com/office/drawing/2014/main" val="3533223515"/>
                  </a:ext>
                </a:extLst>
              </a:tr>
              <a:tr h="573223">
                <a:tc>
                  <a:txBody>
                    <a:bodyPr/>
                    <a:lstStyle/>
                    <a:p>
                      <a:pPr algn="l" fontAlgn="t"/>
                      <a:r>
                        <a:rPr lang="en-US" sz="1200" u="none" strike="noStrike">
                          <a:effectLst/>
                        </a:rPr>
                        <a:t>Cucumber</a:t>
                      </a:r>
                      <a:endParaRPr lang="en-US" sz="1200" b="0" i="0" u="none" strike="noStrike">
                        <a:solidFill>
                          <a:srgbClr val="545454"/>
                        </a:solidFill>
                        <a:effectLst/>
                        <a:latin typeface="Arial" panose="020B0604020202020204" pitchFamily="34" charset="0"/>
                      </a:endParaRPr>
                    </a:p>
                  </a:txBody>
                  <a:tcPr marL="44498" marR="4944" marT="49442" marB="49442"/>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200" b="0" i="0" u="none" strike="noStrike" dirty="0">
                          <a:solidFill>
                            <a:srgbClr val="545454"/>
                          </a:solidFill>
                          <a:effectLst/>
                          <a:latin typeface="Arial" panose="020B0604020202020204" pitchFamily="34" charset="0"/>
                        </a:rPr>
                        <a:t>Annual</a:t>
                      </a:r>
                    </a:p>
                    <a:p>
                      <a:pPr algn="l" fontAlgn="t"/>
                      <a:endParaRPr lang="en-US" sz="1200" b="0" i="0" u="none" strike="noStrike" dirty="0">
                        <a:solidFill>
                          <a:srgbClr val="545454"/>
                        </a:solidFill>
                        <a:effectLst/>
                        <a:latin typeface="Arial" panose="020B0604020202020204" pitchFamily="34" charset="0"/>
                      </a:endParaRPr>
                    </a:p>
                  </a:txBody>
                  <a:tcPr marL="44498" marR="4944" marT="49442" marB="49442"/>
                </a:tc>
                <a:tc>
                  <a:txBody>
                    <a:bodyPr/>
                    <a:lstStyle/>
                    <a:p>
                      <a:pPr algn="l" fontAlgn="t"/>
                      <a:r>
                        <a:rPr lang="en-US" sz="1200" u="none" strike="noStrike" dirty="0">
                          <a:effectLst/>
                        </a:rPr>
                        <a:t>Will cross pollinated with other cucumber varieties. Please note: it is a commonly held belief that cucumbers will cross with squash and melons. This is false.</a:t>
                      </a:r>
                      <a:endParaRPr lang="en-US" sz="1200" b="0" i="0" u="none" strike="noStrike" dirty="0">
                        <a:solidFill>
                          <a:srgbClr val="545454"/>
                        </a:solidFill>
                        <a:effectLst/>
                        <a:latin typeface="Arial" panose="020B0604020202020204" pitchFamily="34" charset="0"/>
                      </a:endParaRPr>
                    </a:p>
                  </a:txBody>
                  <a:tcPr marL="44498" marR="4944" marT="49442" marB="49442"/>
                </a:tc>
                <a:extLst>
                  <a:ext uri="{0D108BD9-81ED-4DB2-BD59-A6C34878D82A}">
                    <a16:rowId xmlns:a16="http://schemas.microsoft.com/office/drawing/2014/main" val="73644993"/>
                  </a:ext>
                </a:extLst>
              </a:tr>
              <a:tr h="334929">
                <a:tc>
                  <a:txBody>
                    <a:bodyPr/>
                    <a:lstStyle/>
                    <a:p>
                      <a:pPr algn="l" fontAlgn="t"/>
                      <a:r>
                        <a:rPr lang="en-US" sz="1200" u="none" strike="noStrike">
                          <a:effectLst/>
                        </a:rPr>
                        <a:t>Eggplant</a:t>
                      </a:r>
                      <a:endParaRPr lang="en-US" sz="1200" b="0" i="0" u="none" strike="noStrike">
                        <a:solidFill>
                          <a:srgbClr val="545454"/>
                        </a:solidFill>
                        <a:effectLst/>
                        <a:latin typeface="Arial" panose="020B0604020202020204" pitchFamily="34" charset="0"/>
                      </a:endParaRPr>
                    </a:p>
                  </a:txBody>
                  <a:tcPr marL="44498" marR="4944" marT="49442" marB="49442"/>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45454"/>
                          </a:solidFill>
                          <a:effectLst/>
                          <a:uLnTx/>
                          <a:uFillTx/>
                          <a:latin typeface="Arial" panose="020B0604020202020204" pitchFamily="34" charset="0"/>
                          <a:ea typeface="+mn-ea"/>
                          <a:cs typeface="+mn-cs"/>
                        </a:rPr>
                        <a:t>Annual</a:t>
                      </a:r>
                    </a:p>
                  </a:txBody>
                  <a:tcPr marL="44498" marR="4944" marT="49442" marB="49442"/>
                </a:tc>
                <a:tc>
                  <a:txBody>
                    <a:bodyPr/>
                    <a:lstStyle/>
                    <a:p>
                      <a:pPr algn="l" fontAlgn="t"/>
                      <a:r>
                        <a:rPr lang="en-US" sz="1200" u="none" strike="noStrike" dirty="0">
                          <a:effectLst/>
                        </a:rPr>
                        <a:t>Self-fertilizing</a:t>
                      </a:r>
                      <a:endParaRPr lang="en-US" sz="1200" b="0" i="0" u="none" strike="noStrike" dirty="0">
                        <a:solidFill>
                          <a:srgbClr val="545454"/>
                        </a:solidFill>
                        <a:effectLst/>
                        <a:latin typeface="Arial" panose="020B0604020202020204" pitchFamily="34" charset="0"/>
                      </a:endParaRPr>
                    </a:p>
                  </a:txBody>
                  <a:tcPr marL="44498" marR="4944" marT="49442" marB="49442"/>
                </a:tc>
                <a:extLst>
                  <a:ext uri="{0D108BD9-81ED-4DB2-BD59-A6C34878D82A}">
                    <a16:rowId xmlns:a16="http://schemas.microsoft.com/office/drawing/2014/main" val="136549774"/>
                  </a:ext>
                </a:extLst>
              </a:tr>
              <a:tr h="334929">
                <a:tc>
                  <a:txBody>
                    <a:bodyPr/>
                    <a:lstStyle/>
                    <a:p>
                      <a:pPr algn="l" fontAlgn="t"/>
                      <a:r>
                        <a:rPr lang="en-US" sz="1200" u="none" strike="noStrike">
                          <a:effectLst/>
                        </a:rPr>
                        <a:t>Garlic</a:t>
                      </a:r>
                      <a:endParaRPr lang="en-US" sz="1200" b="0" i="0" u="none" strike="noStrike">
                        <a:solidFill>
                          <a:srgbClr val="545454"/>
                        </a:solidFill>
                        <a:effectLst/>
                        <a:latin typeface="Arial" panose="020B0604020202020204" pitchFamily="34" charset="0"/>
                      </a:endParaRPr>
                    </a:p>
                  </a:txBody>
                  <a:tcPr marL="44498" marR="4944" marT="49442" marB="49442"/>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454"/>
                          </a:solidFill>
                          <a:effectLst/>
                          <a:uLnTx/>
                          <a:uFillTx/>
                          <a:latin typeface="Arial" panose="020B0604020202020204" pitchFamily="34" charset="0"/>
                          <a:ea typeface="+mn-ea"/>
                          <a:cs typeface="+mn-cs"/>
                        </a:rPr>
                        <a:t>Annual</a:t>
                      </a:r>
                      <a:endParaRPr kumimoji="0" lang="en-US" sz="1200" b="0" i="0" u="none" strike="noStrike" kern="1200" cap="none" spc="0" normalizeH="0" baseline="0" noProof="0" dirty="0">
                        <a:ln>
                          <a:noFill/>
                        </a:ln>
                        <a:solidFill>
                          <a:srgbClr val="545454"/>
                        </a:solidFill>
                        <a:effectLst/>
                        <a:uLnTx/>
                        <a:uFillTx/>
                        <a:latin typeface="Arial" panose="020B0604020202020204" pitchFamily="34" charset="0"/>
                        <a:ea typeface="+mn-ea"/>
                        <a:cs typeface="+mn-cs"/>
                      </a:endParaRPr>
                    </a:p>
                  </a:txBody>
                  <a:tcPr marL="44498" marR="4944" marT="49442" marB="49442"/>
                </a:tc>
                <a:tc>
                  <a:txBody>
                    <a:bodyPr/>
                    <a:lstStyle/>
                    <a:p>
                      <a:pPr algn="l" fontAlgn="t"/>
                      <a:r>
                        <a:rPr lang="en-US" sz="1200" u="none" strike="noStrike" dirty="0">
                          <a:effectLst/>
                        </a:rPr>
                        <a:t>Self-fertilizing</a:t>
                      </a:r>
                      <a:endParaRPr lang="en-US" sz="1200" b="0" i="0" u="none" strike="noStrike" dirty="0">
                        <a:solidFill>
                          <a:srgbClr val="545454"/>
                        </a:solidFill>
                        <a:effectLst/>
                        <a:latin typeface="Arial" panose="020B0604020202020204" pitchFamily="34" charset="0"/>
                      </a:endParaRPr>
                    </a:p>
                  </a:txBody>
                  <a:tcPr marL="44498" marR="4944" marT="49442" marB="49442"/>
                </a:tc>
                <a:extLst>
                  <a:ext uri="{0D108BD9-81ED-4DB2-BD59-A6C34878D82A}">
                    <a16:rowId xmlns:a16="http://schemas.microsoft.com/office/drawing/2014/main" val="3952464323"/>
                  </a:ext>
                </a:extLst>
              </a:tr>
              <a:tr h="620920">
                <a:tc>
                  <a:txBody>
                    <a:bodyPr/>
                    <a:lstStyle/>
                    <a:p>
                      <a:pPr algn="l" fontAlgn="t"/>
                      <a:r>
                        <a:rPr lang="en-US" sz="1200" u="none" strike="noStrike" dirty="0">
                          <a:effectLst/>
                        </a:rPr>
                        <a:t>Melons</a:t>
                      </a:r>
                      <a:endParaRPr lang="en-US" sz="1200" b="0" i="0" u="none" strike="noStrike" dirty="0">
                        <a:solidFill>
                          <a:srgbClr val="545454"/>
                        </a:solidFill>
                        <a:effectLst/>
                        <a:latin typeface="Arial" panose="020B0604020202020204" pitchFamily="34" charset="0"/>
                      </a:endParaRPr>
                    </a:p>
                  </a:txBody>
                  <a:tcPr marL="44498" marR="4944" marT="49442" marB="49442"/>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45454"/>
                          </a:solidFill>
                          <a:effectLst/>
                          <a:uLnTx/>
                          <a:uFillTx/>
                          <a:latin typeface="Arial" panose="020B0604020202020204" pitchFamily="34" charset="0"/>
                          <a:ea typeface="+mn-ea"/>
                          <a:cs typeface="+mn-cs"/>
                        </a:rPr>
                        <a:t>Annual</a:t>
                      </a:r>
                    </a:p>
                  </a:txBody>
                  <a:tcPr marL="44498" marR="4944" marT="49442" marB="49442"/>
                </a:tc>
                <a:tc>
                  <a:txBody>
                    <a:bodyPr/>
                    <a:lstStyle/>
                    <a:p>
                      <a:pPr algn="l" fontAlgn="t"/>
                      <a:r>
                        <a:rPr lang="en-US" sz="1200" u="none" strike="noStrike" dirty="0">
                          <a:effectLst/>
                        </a:rPr>
                        <a:t>Cucumis melo species will cross pollinate; honeydew, cantaloupe, canary melon, etc. Please note that they will not cross-pollinate with watermelons and cucumbers.</a:t>
                      </a:r>
                      <a:endParaRPr lang="en-US" sz="1200" b="0" i="0" u="none" strike="noStrike" dirty="0">
                        <a:solidFill>
                          <a:srgbClr val="545454"/>
                        </a:solidFill>
                        <a:effectLst/>
                        <a:latin typeface="Arial" panose="020B0604020202020204" pitchFamily="34" charset="0"/>
                      </a:endParaRPr>
                    </a:p>
                  </a:txBody>
                  <a:tcPr marL="44498" marR="4944" marT="49442" marB="49442"/>
                </a:tc>
                <a:extLst>
                  <a:ext uri="{0D108BD9-81ED-4DB2-BD59-A6C34878D82A}">
                    <a16:rowId xmlns:a16="http://schemas.microsoft.com/office/drawing/2014/main" val="756526595"/>
                  </a:ext>
                </a:extLst>
              </a:tr>
            </a:tbl>
          </a:graphicData>
        </a:graphic>
      </p:graphicFrame>
      <p:sp>
        <p:nvSpPr>
          <p:cNvPr id="5" name="Slide Number Placeholder 4">
            <a:extLst>
              <a:ext uri="{FF2B5EF4-FFF2-40B4-BE49-F238E27FC236}">
                <a16:creationId xmlns:a16="http://schemas.microsoft.com/office/drawing/2014/main" id="{F2FDD415-E3FF-4502-8FE6-5A5A4B53640F}"/>
              </a:ext>
            </a:extLst>
          </p:cNvPr>
          <p:cNvSpPr>
            <a:spLocks noGrp="1"/>
          </p:cNvSpPr>
          <p:nvPr>
            <p:ph type="sldNum" sz="quarter" idx="12"/>
          </p:nvPr>
        </p:nvSpPr>
        <p:spPr/>
        <p:txBody>
          <a:bodyPr/>
          <a:lstStyle/>
          <a:p>
            <a:fld id="{D57F1E4F-1CFF-5643-939E-217C01CDF565}" type="slidenum">
              <a:rPr lang="en-US" smtClean="0"/>
              <a:pPr/>
              <a:t>10</a:t>
            </a:fld>
            <a:endParaRPr lang="en-US"/>
          </a:p>
        </p:txBody>
      </p:sp>
    </p:spTree>
    <p:extLst>
      <p:ext uri="{BB962C8B-B14F-4D97-AF65-F5344CB8AC3E}">
        <p14:creationId xmlns:p14="http://schemas.microsoft.com/office/powerpoint/2010/main" val="2528191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DA9C-3B6E-4568-9E6A-E5449A2BA8DF}"/>
              </a:ext>
            </a:extLst>
          </p:cNvPr>
          <p:cNvSpPr>
            <a:spLocks noGrp="1"/>
          </p:cNvSpPr>
          <p:nvPr>
            <p:ph type="title"/>
          </p:nvPr>
        </p:nvSpPr>
        <p:spPr>
          <a:xfrm>
            <a:off x="581192" y="702156"/>
            <a:ext cx="11029616" cy="674360"/>
          </a:xfrm>
        </p:spPr>
        <p:txBody>
          <a:bodyPr/>
          <a:lstStyle/>
          <a:p>
            <a:r>
              <a:rPr lang="en-US" dirty="0"/>
              <a:t>Cross pollination matrix</a:t>
            </a:r>
          </a:p>
        </p:txBody>
      </p:sp>
      <p:graphicFrame>
        <p:nvGraphicFramePr>
          <p:cNvPr id="4" name="Table 3">
            <a:extLst>
              <a:ext uri="{FF2B5EF4-FFF2-40B4-BE49-F238E27FC236}">
                <a16:creationId xmlns:a16="http://schemas.microsoft.com/office/drawing/2014/main" id="{930881BF-D3CF-4B90-8B31-8EB5C569760D}"/>
              </a:ext>
            </a:extLst>
          </p:cNvPr>
          <p:cNvGraphicFramePr>
            <a:graphicFrameLocks noGrp="1"/>
          </p:cNvGraphicFramePr>
          <p:nvPr>
            <p:extLst>
              <p:ext uri="{D42A27DB-BD31-4B8C-83A1-F6EECF244321}">
                <p14:modId xmlns:p14="http://schemas.microsoft.com/office/powerpoint/2010/main" val="2163833305"/>
              </p:ext>
            </p:extLst>
          </p:nvPr>
        </p:nvGraphicFramePr>
        <p:xfrm>
          <a:off x="581192" y="1538975"/>
          <a:ext cx="11029617" cy="5289042"/>
        </p:xfrm>
        <a:graphic>
          <a:graphicData uri="http://schemas.openxmlformats.org/drawingml/2006/table">
            <a:tbl>
              <a:tblPr>
                <a:tableStyleId>{5C22544A-7EE6-4342-B048-85BDC9FD1C3A}</a:tableStyleId>
              </a:tblPr>
              <a:tblGrid>
                <a:gridCol w="1465433">
                  <a:extLst>
                    <a:ext uri="{9D8B030D-6E8A-4147-A177-3AD203B41FA5}">
                      <a16:colId xmlns:a16="http://schemas.microsoft.com/office/drawing/2014/main" val="2537346613"/>
                    </a:ext>
                  </a:extLst>
                </a:gridCol>
                <a:gridCol w="1586140">
                  <a:extLst>
                    <a:ext uri="{9D8B030D-6E8A-4147-A177-3AD203B41FA5}">
                      <a16:colId xmlns:a16="http://schemas.microsoft.com/office/drawing/2014/main" val="1952196310"/>
                    </a:ext>
                  </a:extLst>
                </a:gridCol>
                <a:gridCol w="7978044">
                  <a:extLst>
                    <a:ext uri="{9D8B030D-6E8A-4147-A177-3AD203B41FA5}">
                      <a16:colId xmlns:a16="http://schemas.microsoft.com/office/drawing/2014/main" val="2640820061"/>
                    </a:ext>
                  </a:extLst>
                </a:gridCol>
              </a:tblGrid>
              <a:tr h="511086">
                <a:tc>
                  <a:txBody>
                    <a:bodyPr/>
                    <a:lstStyle/>
                    <a:p>
                      <a:pPr algn="l" fontAlgn="t"/>
                      <a:r>
                        <a:rPr lang="en-US" sz="1600" u="none" strike="noStrike" dirty="0">
                          <a:effectLst/>
                        </a:rPr>
                        <a:t>Vegetable Crop</a:t>
                      </a:r>
                      <a:endParaRPr lang="en-US" sz="1600" b="1" i="0" u="none" strike="noStrike" dirty="0">
                        <a:solidFill>
                          <a:srgbClr val="545454"/>
                        </a:solidFill>
                        <a:effectLst/>
                        <a:latin typeface="Arial" panose="020B0604020202020204" pitchFamily="34" charset="0"/>
                      </a:endParaRPr>
                    </a:p>
                  </a:txBody>
                  <a:tcPr marL="4944" marR="4944" marT="49442" marB="49442">
                    <a:solidFill>
                      <a:schemeClr val="accent2"/>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600" b="1" i="0" u="none" strike="noStrike" dirty="0">
                          <a:solidFill>
                            <a:srgbClr val="545454"/>
                          </a:solidFill>
                          <a:effectLst/>
                          <a:latin typeface="Arial" panose="020B0604020202020204" pitchFamily="34" charset="0"/>
                        </a:rPr>
                        <a:t>Plant Lifecycle</a:t>
                      </a:r>
                    </a:p>
                    <a:p>
                      <a:pPr algn="l" fontAlgn="t"/>
                      <a:endParaRPr lang="en-US" sz="1600" b="1" i="0" u="none" strike="noStrike" dirty="0">
                        <a:solidFill>
                          <a:srgbClr val="545454"/>
                        </a:solidFill>
                        <a:effectLst/>
                        <a:latin typeface="Arial" panose="020B0604020202020204" pitchFamily="34" charset="0"/>
                      </a:endParaRPr>
                    </a:p>
                  </a:txBody>
                  <a:tcPr marL="4944" marR="4944" marT="49442" marB="49442">
                    <a:solidFill>
                      <a:schemeClr val="accent2"/>
                    </a:solidFill>
                  </a:tcPr>
                </a:tc>
                <a:tc>
                  <a:txBody>
                    <a:bodyPr/>
                    <a:lstStyle/>
                    <a:p>
                      <a:pPr algn="l" fontAlgn="t"/>
                      <a:r>
                        <a:rPr lang="en-US" sz="1600" u="none" strike="noStrike" dirty="0">
                          <a:effectLst/>
                        </a:rPr>
                        <a:t>Will Cross-Pollinate With</a:t>
                      </a:r>
                      <a:endParaRPr lang="en-US" sz="1600" b="1" i="0" u="none" strike="noStrike" dirty="0">
                        <a:solidFill>
                          <a:srgbClr val="545454"/>
                        </a:solidFill>
                        <a:effectLst/>
                        <a:latin typeface="Arial" panose="020B0604020202020204" pitchFamily="34" charset="0"/>
                      </a:endParaRPr>
                    </a:p>
                  </a:txBody>
                  <a:tcPr marL="4944" marR="4944" marT="49442" marB="49442">
                    <a:solidFill>
                      <a:schemeClr val="accent2"/>
                    </a:solidFill>
                  </a:tcPr>
                </a:tc>
                <a:extLst>
                  <a:ext uri="{0D108BD9-81ED-4DB2-BD59-A6C34878D82A}">
                    <a16:rowId xmlns:a16="http://schemas.microsoft.com/office/drawing/2014/main" val="1330321488"/>
                  </a:ext>
                </a:extLst>
              </a:tr>
              <a:tr h="511086">
                <a:tc>
                  <a:txBody>
                    <a:bodyPr/>
                    <a:lstStyle/>
                    <a:p>
                      <a:pPr algn="l" fontAlgn="t"/>
                      <a:r>
                        <a:rPr lang="en-US" sz="1600" u="none" strike="noStrike">
                          <a:effectLst/>
                        </a:rPr>
                        <a:t>Onion</a:t>
                      </a:r>
                      <a:endParaRPr lang="en-US" sz="1600" b="0" i="0" u="none" strike="noStrike">
                        <a:solidFill>
                          <a:srgbClr val="545454"/>
                        </a:solidFill>
                        <a:effectLst/>
                        <a:latin typeface="Arial" panose="020B0604020202020204" pitchFamily="34" charset="0"/>
                      </a:endParaRPr>
                    </a:p>
                  </a:txBody>
                  <a:tcPr marL="63184" marR="7020" marT="70204" marB="70204"/>
                </a:tc>
                <a:tc>
                  <a:txBody>
                    <a:bodyPr/>
                    <a:lstStyle/>
                    <a:p>
                      <a:pPr algn="l" fontAlgn="t"/>
                      <a:r>
                        <a:rPr lang="en-US" sz="1600" b="0" i="0" u="none" strike="noStrike" dirty="0">
                          <a:solidFill>
                            <a:srgbClr val="545454"/>
                          </a:solidFill>
                          <a:effectLst/>
                          <a:latin typeface="Arial" panose="020B0604020202020204" pitchFamily="34" charset="0"/>
                        </a:rPr>
                        <a:t>Biennial</a:t>
                      </a:r>
                    </a:p>
                  </a:txBody>
                  <a:tcPr marL="63184" marR="7020" marT="70204" marB="70204"/>
                </a:tc>
                <a:tc>
                  <a:txBody>
                    <a:bodyPr/>
                    <a:lstStyle/>
                    <a:p>
                      <a:pPr algn="l" fontAlgn="t"/>
                      <a:r>
                        <a:rPr lang="en-US" sz="1400" u="none" strike="noStrike" dirty="0">
                          <a:effectLst/>
                        </a:rPr>
                        <a:t>Note: onions will not cross-pollinate with leeks or chives. Bunching onions and bulb onions can cross-pollinate, although this is extremely rare.</a:t>
                      </a:r>
                      <a:endParaRPr lang="en-US" sz="1400" b="0" i="0" u="none" strike="noStrike" dirty="0">
                        <a:solidFill>
                          <a:srgbClr val="545454"/>
                        </a:solidFill>
                        <a:effectLst/>
                        <a:latin typeface="Arial" panose="020B0604020202020204" pitchFamily="34" charset="0"/>
                      </a:endParaRPr>
                    </a:p>
                  </a:txBody>
                  <a:tcPr marL="63184" marR="7020" marT="70204" marB="70204"/>
                </a:tc>
                <a:extLst>
                  <a:ext uri="{0D108BD9-81ED-4DB2-BD59-A6C34878D82A}">
                    <a16:rowId xmlns:a16="http://schemas.microsoft.com/office/drawing/2014/main" val="2883390113"/>
                  </a:ext>
                </a:extLst>
              </a:tr>
              <a:tr h="263968">
                <a:tc>
                  <a:txBody>
                    <a:bodyPr/>
                    <a:lstStyle/>
                    <a:p>
                      <a:pPr algn="l" fontAlgn="t"/>
                      <a:r>
                        <a:rPr lang="en-US" sz="1600" u="none" strike="noStrike">
                          <a:effectLst/>
                        </a:rPr>
                        <a:t>Pea</a:t>
                      </a:r>
                      <a:endParaRPr lang="en-US" sz="1600" b="0" i="0" u="none" strike="noStrike">
                        <a:solidFill>
                          <a:srgbClr val="545454"/>
                        </a:solidFill>
                        <a:effectLst/>
                        <a:latin typeface="Arial" panose="020B0604020202020204" pitchFamily="34" charset="0"/>
                      </a:endParaRPr>
                    </a:p>
                  </a:txBody>
                  <a:tcPr marL="63184" marR="7020" marT="70204" marB="70204"/>
                </a:tc>
                <a:tc>
                  <a:txBody>
                    <a:bodyPr/>
                    <a:lstStyle/>
                    <a:p>
                      <a:pPr algn="l" fontAlgn="t"/>
                      <a:r>
                        <a:rPr lang="en-US" sz="1600" b="0" i="0" u="none" strike="noStrike" dirty="0">
                          <a:solidFill>
                            <a:srgbClr val="545454"/>
                          </a:solidFill>
                          <a:effectLst/>
                          <a:latin typeface="Arial" panose="020B0604020202020204" pitchFamily="34" charset="0"/>
                        </a:rPr>
                        <a:t>Annual</a:t>
                      </a:r>
                    </a:p>
                  </a:txBody>
                  <a:tcPr marL="63184" marR="7020" marT="70204" marB="70204"/>
                </a:tc>
                <a:tc>
                  <a:txBody>
                    <a:bodyPr/>
                    <a:lstStyle/>
                    <a:p>
                      <a:pPr algn="l" fontAlgn="t"/>
                      <a:r>
                        <a:rPr lang="en-US" sz="1400" u="none" strike="noStrike" dirty="0">
                          <a:effectLst/>
                        </a:rPr>
                        <a:t>Self-pollinating</a:t>
                      </a:r>
                      <a:endParaRPr lang="en-US" sz="1400" b="0" i="0" u="none" strike="noStrike" dirty="0">
                        <a:solidFill>
                          <a:srgbClr val="545454"/>
                        </a:solidFill>
                        <a:effectLst/>
                        <a:latin typeface="Arial" panose="020B0604020202020204" pitchFamily="34" charset="0"/>
                      </a:endParaRPr>
                    </a:p>
                  </a:txBody>
                  <a:tcPr marL="63184" marR="7020" marT="70204" marB="70204"/>
                </a:tc>
                <a:extLst>
                  <a:ext uri="{0D108BD9-81ED-4DB2-BD59-A6C34878D82A}">
                    <a16:rowId xmlns:a16="http://schemas.microsoft.com/office/drawing/2014/main" val="3798345476"/>
                  </a:ext>
                </a:extLst>
              </a:tr>
              <a:tr h="263968">
                <a:tc>
                  <a:txBody>
                    <a:bodyPr/>
                    <a:lstStyle/>
                    <a:p>
                      <a:pPr algn="l" fontAlgn="t"/>
                      <a:r>
                        <a:rPr lang="en-US" sz="1600" u="none" strike="noStrike">
                          <a:effectLst/>
                        </a:rPr>
                        <a:t>Pepper</a:t>
                      </a:r>
                      <a:endParaRPr lang="en-US" sz="1600" b="0" i="0" u="none" strike="noStrike">
                        <a:solidFill>
                          <a:srgbClr val="545454"/>
                        </a:solidFill>
                        <a:effectLst/>
                        <a:latin typeface="Arial" panose="020B0604020202020204" pitchFamily="34" charset="0"/>
                      </a:endParaRPr>
                    </a:p>
                  </a:txBody>
                  <a:tcPr marL="63184" marR="7020" marT="70204" marB="70204"/>
                </a:tc>
                <a:tc>
                  <a:txBody>
                    <a:bodyPr/>
                    <a:lstStyle/>
                    <a:p>
                      <a:pPr algn="l" fontAlgn="t"/>
                      <a:r>
                        <a:rPr lang="en-US" sz="1600" b="0" i="0" u="none" strike="noStrike" dirty="0">
                          <a:solidFill>
                            <a:srgbClr val="545454"/>
                          </a:solidFill>
                          <a:effectLst/>
                          <a:latin typeface="Arial" panose="020B0604020202020204" pitchFamily="34" charset="0"/>
                        </a:rPr>
                        <a:t>Annual</a:t>
                      </a:r>
                    </a:p>
                  </a:txBody>
                  <a:tcPr marL="63184" marR="7020" marT="70204" marB="70204"/>
                </a:tc>
                <a:tc>
                  <a:txBody>
                    <a:bodyPr/>
                    <a:lstStyle/>
                    <a:p>
                      <a:pPr algn="l" fontAlgn="t"/>
                      <a:r>
                        <a:rPr lang="en-US" sz="1400" u="none" strike="noStrike">
                          <a:effectLst/>
                        </a:rPr>
                        <a:t>Hot peppers and sweet peppers will cross-pollinate</a:t>
                      </a:r>
                      <a:endParaRPr lang="en-US" sz="1400" b="0" i="0" u="none" strike="noStrike">
                        <a:solidFill>
                          <a:srgbClr val="545454"/>
                        </a:solidFill>
                        <a:effectLst/>
                        <a:latin typeface="Arial" panose="020B0604020202020204" pitchFamily="34" charset="0"/>
                      </a:endParaRPr>
                    </a:p>
                  </a:txBody>
                  <a:tcPr marL="63184" marR="7020" marT="70204" marB="70204"/>
                </a:tc>
                <a:extLst>
                  <a:ext uri="{0D108BD9-81ED-4DB2-BD59-A6C34878D82A}">
                    <a16:rowId xmlns:a16="http://schemas.microsoft.com/office/drawing/2014/main" val="2425288125"/>
                  </a:ext>
                </a:extLst>
              </a:tr>
              <a:tr h="407184">
                <a:tc>
                  <a:txBody>
                    <a:bodyPr/>
                    <a:lstStyle/>
                    <a:p>
                      <a:pPr algn="l" fontAlgn="t"/>
                      <a:r>
                        <a:rPr lang="en-US" sz="1600" u="none" strike="noStrike">
                          <a:effectLst/>
                        </a:rPr>
                        <a:t>Potato</a:t>
                      </a:r>
                      <a:endParaRPr lang="en-US" sz="1600" b="0" i="0" u="none" strike="noStrike">
                        <a:solidFill>
                          <a:srgbClr val="545454"/>
                        </a:solidFill>
                        <a:effectLst/>
                        <a:latin typeface="Arial" panose="020B0604020202020204" pitchFamily="34" charset="0"/>
                      </a:endParaRPr>
                    </a:p>
                  </a:txBody>
                  <a:tcPr marL="63184" marR="7020" marT="70204" marB="70204"/>
                </a:tc>
                <a:tc>
                  <a:txBody>
                    <a:bodyPr/>
                    <a:lstStyle/>
                    <a:p>
                      <a:pPr algn="l" fontAlgn="t"/>
                      <a:r>
                        <a:rPr lang="en-US" sz="1600" b="0" i="0" u="none" strike="noStrike" dirty="0">
                          <a:solidFill>
                            <a:srgbClr val="545454"/>
                          </a:solidFill>
                          <a:effectLst/>
                          <a:latin typeface="Arial" panose="020B0604020202020204" pitchFamily="34" charset="0"/>
                        </a:rPr>
                        <a:t>Perennial Grown as Annual</a:t>
                      </a:r>
                    </a:p>
                  </a:txBody>
                  <a:tcPr marL="63184" marR="7020" marT="70204" marB="70204"/>
                </a:tc>
                <a:tc>
                  <a:txBody>
                    <a:bodyPr/>
                    <a:lstStyle/>
                    <a:p>
                      <a:pPr algn="l" fontAlgn="t"/>
                      <a:r>
                        <a:rPr lang="en-US" sz="1400" u="none" strike="noStrike">
                          <a:effectLst/>
                        </a:rPr>
                        <a:t>Propagated by tuber; cross-pollination isn’t an issue. (if you are propagating by seed, all varieties will cross with each other)</a:t>
                      </a:r>
                      <a:endParaRPr lang="en-US" sz="1400" b="0" i="0" u="none" strike="noStrike">
                        <a:solidFill>
                          <a:srgbClr val="545454"/>
                        </a:solidFill>
                        <a:effectLst/>
                        <a:latin typeface="Arial" panose="020B0604020202020204" pitchFamily="34" charset="0"/>
                      </a:endParaRPr>
                    </a:p>
                  </a:txBody>
                  <a:tcPr marL="63184" marR="7020" marT="70204" marB="70204"/>
                </a:tc>
                <a:extLst>
                  <a:ext uri="{0D108BD9-81ED-4DB2-BD59-A6C34878D82A}">
                    <a16:rowId xmlns:a16="http://schemas.microsoft.com/office/drawing/2014/main" val="2208440483"/>
                  </a:ext>
                </a:extLst>
              </a:tr>
              <a:tr h="263968">
                <a:tc>
                  <a:txBody>
                    <a:bodyPr/>
                    <a:lstStyle/>
                    <a:p>
                      <a:pPr algn="l" fontAlgn="t"/>
                      <a:r>
                        <a:rPr lang="en-US" sz="1600" u="none" strike="noStrike">
                          <a:effectLst/>
                        </a:rPr>
                        <a:t>Radish</a:t>
                      </a:r>
                      <a:endParaRPr lang="en-US" sz="1600" b="0" i="0" u="none" strike="noStrike">
                        <a:solidFill>
                          <a:srgbClr val="545454"/>
                        </a:solidFill>
                        <a:effectLst/>
                        <a:latin typeface="Arial" panose="020B0604020202020204" pitchFamily="34" charset="0"/>
                      </a:endParaRPr>
                    </a:p>
                  </a:txBody>
                  <a:tcPr marL="63184" marR="7020" marT="70204" marB="70204"/>
                </a:tc>
                <a:tc>
                  <a:txBody>
                    <a:bodyPr/>
                    <a:lstStyle/>
                    <a:p>
                      <a:pPr algn="l" fontAlgn="t"/>
                      <a:r>
                        <a:rPr lang="en-US" sz="1600" b="0" i="0" u="none" strike="noStrike" dirty="0">
                          <a:solidFill>
                            <a:srgbClr val="545454"/>
                          </a:solidFill>
                          <a:effectLst/>
                          <a:latin typeface="Arial" panose="020B0604020202020204" pitchFamily="34" charset="0"/>
                        </a:rPr>
                        <a:t>Annual</a:t>
                      </a:r>
                    </a:p>
                  </a:txBody>
                  <a:tcPr marL="63184" marR="7020" marT="70204" marB="70204"/>
                </a:tc>
                <a:tc>
                  <a:txBody>
                    <a:bodyPr/>
                    <a:lstStyle/>
                    <a:p>
                      <a:pPr algn="l" fontAlgn="t"/>
                      <a:r>
                        <a:rPr lang="en-US" sz="1400" u="none" strike="noStrike">
                          <a:effectLst/>
                        </a:rPr>
                        <a:t>Daikon</a:t>
                      </a:r>
                      <a:endParaRPr lang="en-US" sz="1400" b="0" i="0" u="none" strike="noStrike">
                        <a:solidFill>
                          <a:srgbClr val="545454"/>
                        </a:solidFill>
                        <a:effectLst/>
                        <a:latin typeface="Arial" panose="020B0604020202020204" pitchFamily="34" charset="0"/>
                      </a:endParaRPr>
                    </a:p>
                  </a:txBody>
                  <a:tcPr marL="63184" marR="7020" marT="70204" marB="70204"/>
                </a:tc>
                <a:extLst>
                  <a:ext uri="{0D108BD9-81ED-4DB2-BD59-A6C34878D82A}">
                    <a16:rowId xmlns:a16="http://schemas.microsoft.com/office/drawing/2014/main" val="1433256927"/>
                  </a:ext>
                </a:extLst>
              </a:tr>
              <a:tr h="263968">
                <a:tc>
                  <a:txBody>
                    <a:bodyPr/>
                    <a:lstStyle/>
                    <a:p>
                      <a:pPr algn="l" fontAlgn="t"/>
                      <a:r>
                        <a:rPr lang="en-US" sz="1600" u="none" strike="noStrike">
                          <a:effectLst/>
                        </a:rPr>
                        <a:t>Spinach</a:t>
                      </a:r>
                      <a:endParaRPr lang="en-US" sz="1600" b="0" i="0" u="none" strike="noStrike">
                        <a:solidFill>
                          <a:srgbClr val="545454"/>
                        </a:solidFill>
                        <a:effectLst/>
                        <a:latin typeface="Arial" panose="020B0604020202020204" pitchFamily="34" charset="0"/>
                      </a:endParaRPr>
                    </a:p>
                  </a:txBody>
                  <a:tcPr marL="63184" marR="7020" marT="70204" marB="70204"/>
                </a:tc>
                <a:tc>
                  <a:txBody>
                    <a:bodyPr/>
                    <a:lstStyle/>
                    <a:p>
                      <a:pPr algn="l" fontAlgn="t"/>
                      <a:r>
                        <a:rPr lang="en-US" sz="1600" b="0" i="0" u="none" strike="noStrike" dirty="0">
                          <a:solidFill>
                            <a:srgbClr val="545454"/>
                          </a:solidFill>
                          <a:effectLst/>
                          <a:latin typeface="Arial" panose="020B0604020202020204" pitchFamily="34" charset="0"/>
                        </a:rPr>
                        <a:t>Annual</a:t>
                      </a:r>
                    </a:p>
                  </a:txBody>
                  <a:tcPr marL="63184" marR="7020" marT="70204" marB="70204"/>
                </a:tc>
                <a:tc>
                  <a:txBody>
                    <a:bodyPr/>
                    <a:lstStyle/>
                    <a:p>
                      <a:pPr algn="l" fontAlgn="t"/>
                      <a:r>
                        <a:rPr lang="en-US" sz="1400" b="0" i="0" u="none" strike="noStrike">
                          <a:solidFill>
                            <a:srgbClr val="545454"/>
                          </a:solidFill>
                          <a:effectLst/>
                          <a:latin typeface="Arial" panose="020B0604020202020204" pitchFamily="34" charset="0"/>
                        </a:rPr>
                        <a:t>With other spinach</a:t>
                      </a:r>
                    </a:p>
                  </a:txBody>
                  <a:tcPr marL="63184" marR="7020" marT="70204" marB="70204"/>
                </a:tc>
                <a:extLst>
                  <a:ext uri="{0D108BD9-81ED-4DB2-BD59-A6C34878D82A}">
                    <a16:rowId xmlns:a16="http://schemas.microsoft.com/office/drawing/2014/main" val="395916011"/>
                  </a:ext>
                </a:extLst>
              </a:tr>
              <a:tr h="387527">
                <a:tc>
                  <a:txBody>
                    <a:bodyPr/>
                    <a:lstStyle/>
                    <a:p>
                      <a:pPr algn="l" fontAlgn="t"/>
                      <a:r>
                        <a:rPr lang="en-US" sz="1600" u="none" strike="noStrike">
                          <a:effectLst/>
                        </a:rPr>
                        <a:t>Squash</a:t>
                      </a:r>
                      <a:endParaRPr lang="en-US" sz="1600" b="0" i="0" u="none" strike="noStrike">
                        <a:solidFill>
                          <a:srgbClr val="545454"/>
                        </a:solidFill>
                        <a:effectLst/>
                        <a:latin typeface="Arial" panose="020B0604020202020204" pitchFamily="34" charset="0"/>
                      </a:endParaRPr>
                    </a:p>
                  </a:txBody>
                  <a:tcPr marL="63184" marR="7020" marT="70204" marB="70204"/>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rgbClr val="545454"/>
                          </a:solidFill>
                          <a:effectLst/>
                          <a:latin typeface="Arial" panose="020B0604020202020204" pitchFamily="34" charset="0"/>
                        </a:rPr>
                        <a:t>Annual</a:t>
                      </a:r>
                    </a:p>
                  </a:txBody>
                  <a:tcPr marL="63184" marR="7020" marT="70204" marB="70204"/>
                </a:tc>
                <a:tc>
                  <a:txBody>
                    <a:bodyPr/>
                    <a:lstStyle/>
                    <a:p>
                      <a:pPr algn="l" fontAlgn="t"/>
                      <a:r>
                        <a:rPr lang="en-US" sz="1400" u="none" strike="noStrike">
                          <a:effectLst/>
                        </a:rPr>
                        <a:t>Cucurbita maxima, C. mixta, C. pepo, and C. moschata will all cross-pollinate</a:t>
                      </a:r>
                      <a:endParaRPr lang="en-US" sz="1400" b="0" i="0" u="none" strike="noStrike">
                        <a:solidFill>
                          <a:srgbClr val="545454"/>
                        </a:solidFill>
                        <a:effectLst/>
                        <a:latin typeface="Arial" panose="020B0604020202020204" pitchFamily="34" charset="0"/>
                      </a:endParaRPr>
                    </a:p>
                  </a:txBody>
                  <a:tcPr marL="63184" marR="7020" marT="70204" marB="70204"/>
                </a:tc>
                <a:extLst>
                  <a:ext uri="{0D108BD9-81ED-4DB2-BD59-A6C34878D82A}">
                    <a16:rowId xmlns:a16="http://schemas.microsoft.com/office/drawing/2014/main" val="622574545"/>
                  </a:ext>
                </a:extLst>
              </a:tr>
              <a:tr h="387527">
                <a:tc>
                  <a:txBody>
                    <a:bodyPr/>
                    <a:lstStyle/>
                    <a:p>
                      <a:pPr algn="l" fontAlgn="t"/>
                      <a:r>
                        <a:rPr lang="en-US" sz="1600" u="none" strike="noStrike">
                          <a:effectLst/>
                        </a:rPr>
                        <a:t>Tomato</a:t>
                      </a:r>
                      <a:endParaRPr lang="en-US" sz="1600" b="0" i="0" u="none" strike="noStrike">
                        <a:solidFill>
                          <a:srgbClr val="545454"/>
                        </a:solidFill>
                        <a:effectLst/>
                        <a:latin typeface="Arial" panose="020B0604020202020204" pitchFamily="34" charset="0"/>
                      </a:endParaRPr>
                    </a:p>
                  </a:txBody>
                  <a:tcPr marL="63184" marR="7020" marT="70204" marB="70204"/>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rgbClr val="545454"/>
                          </a:solidFill>
                          <a:effectLst/>
                          <a:latin typeface="Arial" panose="020B0604020202020204" pitchFamily="34" charset="0"/>
                        </a:rPr>
                        <a:t>Annual</a:t>
                      </a:r>
                    </a:p>
                  </a:txBody>
                  <a:tcPr marL="63184" marR="7020" marT="70204" marB="70204"/>
                </a:tc>
                <a:tc>
                  <a:txBody>
                    <a:bodyPr/>
                    <a:lstStyle/>
                    <a:p>
                      <a:pPr algn="l" fontAlgn="t"/>
                      <a:r>
                        <a:rPr lang="en-US" sz="1400" u="none" strike="noStrike">
                          <a:effectLst/>
                        </a:rPr>
                        <a:t>Self-fertilizing</a:t>
                      </a:r>
                      <a:endParaRPr lang="en-US" sz="1400" b="0" i="0" u="none" strike="noStrike" dirty="0">
                        <a:solidFill>
                          <a:srgbClr val="545454"/>
                        </a:solidFill>
                        <a:effectLst/>
                        <a:latin typeface="Arial" panose="020B0604020202020204" pitchFamily="34" charset="0"/>
                      </a:endParaRPr>
                    </a:p>
                  </a:txBody>
                  <a:tcPr marL="63184" marR="7020" marT="70204" marB="70204"/>
                </a:tc>
                <a:extLst>
                  <a:ext uri="{0D108BD9-81ED-4DB2-BD59-A6C34878D82A}">
                    <a16:rowId xmlns:a16="http://schemas.microsoft.com/office/drawing/2014/main" val="3797700296"/>
                  </a:ext>
                </a:extLst>
              </a:tr>
              <a:tr h="0">
                <a:tc>
                  <a:txBody>
                    <a:bodyPr/>
                    <a:lstStyle/>
                    <a:p>
                      <a:pPr algn="l" fontAlgn="t"/>
                      <a:r>
                        <a:rPr lang="en-US" sz="1600" u="none" strike="noStrike">
                          <a:effectLst/>
                        </a:rPr>
                        <a:t>Tomatillo</a:t>
                      </a:r>
                      <a:endParaRPr lang="en-US" sz="1600" b="0" i="0" u="none" strike="noStrike">
                        <a:solidFill>
                          <a:srgbClr val="545454"/>
                        </a:solidFill>
                        <a:effectLst/>
                        <a:latin typeface="Arial" panose="020B0604020202020204" pitchFamily="34" charset="0"/>
                      </a:endParaRPr>
                    </a:p>
                  </a:txBody>
                  <a:tcPr marL="63184" marR="7020" marT="70204" marB="70204"/>
                </a:tc>
                <a:tc>
                  <a:txBody>
                    <a:bodyPr/>
                    <a:lstStyle/>
                    <a:p>
                      <a:pPr algn="l" fontAlgn="t"/>
                      <a:r>
                        <a:rPr lang="en-US" sz="1600" b="0" i="0" u="none" strike="noStrike" dirty="0">
                          <a:solidFill>
                            <a:srgbClr val="545454"/>
                          </a:solidFill>
                          <a:effectLst/>
                          <a:latin typeface="Arial" panose="020B0604020202020204" pitchFamily="34" charset="0"/>
                        </a:rPr>
                        <a:t>Annual</a:t>
                      </a:r>
                    </a:p>
                  </a:txBody>
                  <a:tcPr marL="63184" marR="7020" marT="70204" marB="70204"/>
                </a:tc>
                <a:tc>
                  <a:txBody>
                    <a:bodyPr/>
                    <a:lstStyle/>
                    <a:p>
                      <a:pPr algn="l" fontAlgn="t"/>
                      <a:r>
                        <a:rPr lang="en-US" sz="1400" u="none" strike="noStrike">
                          <a:effectLst/>
                        </a:rPr>
                        <a:t>Require cross-pollination for fruit, plant one variety at a time to ensure seed purity. Will not cross-pollinate with tomatoes (this is a myth).</a:t>
                      </a:r>
                      <a:endParaRPr lang="en-US" sz="1400" b="0" i="0" u="none" strike="noStrike">
                        <a:solidFill>
                          <a:srgbClr val="545454"/>
                        </a:solidFill>
                        <a:effectLst/>
                        <a:latin typeface="Arial" panose="020B0604020202020204" pitchFamily="34" charset="0"/>
                      </a:endParaRPr>
                    </a:p>
                  </a:txBody>
                  <a:tcPr marL="63184" marR="7020" marT="70204" marB="70204"/>
                </a:tc>
                <a:extLst>
                  <a:ext uri="{0D108BD9-81ED-4DB2-BD59-A6C34878D82A}">
                    <a16:rowId xmlns:a16="http://schemas.microsoft.com/office/drawing/2014/main" val="2229540004"/>
                  </a:ext>
                </a:extLst>
              </a:tr>
              <a:tr h="263968">
                <a:tc>
                  <a:txBody>
                    <a:bodyPr/>
                    <a:lstStyle/>
                    <a:p>
                      <a:pPr algn="l" fontAlgn="t"/>
                      <a:r>
                        <a:rPr lang="en-US" sz="1600" u="none" strike="noStrike" dirty="0">
                          <a:effectLst/>
                        </a:rPr>
                        <a:t>Watermelon</a:t>
                      </a:r>
                      <a:endParaRPr lang="en-US" sz="1600" b="0" i="0" u="none" strike="noStrike" dirty="0">
                        <a:solidFill>
                          <a:srgbClr val="545454"/>
                        </a:solidFill>
                        <a:effectLst/>
                        <a:latin typeface="Arial" panose="020B0604020202020204" pitchFamily="34" charset="0"/>
                      </a:endParaRPr>
                    </a:p>
                  </a:txBody>
                  <a:tcPr marL="63184" marR="7020" marT="70204" marB="70204"/>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rgbClr val="545454"/>
                          </a:solidFill>
                          <a:effectLst/>
                          <a:latin typeface="Arial" panose="020B0604020202020204" pitchFamily="34" charset="0"/>
                        </a:rPr>
                        <a:t>Annual</a:t>
                      </a:r>
                    </a:p>
                    <a:p>
                      <a:pPr algn="l" fontAlgn="t"/>
                      <a:endParaRPr lang="en-US" sz="1600" b="0" i="0" u="none" strike="noStrike" dirty="0">
                        <a:solidFill>
                          <a:srgbClr val="545454"/>
                        </a:solidFill>
                        <a:effectLst/>
                        <a:latin typeface="Arial" panose="020B0604020202020204" pitchFamily="34" charset="0"/>
                      </a:endParaRPr>
                    </a:p>
                  </a:txBody>
                  <a:tcPr marL="63184" marR="7020" marT="70204" marB="70204"/>
                </a:tc>
                <a:tc>
                  <a:txBody>
                    <a:bodyPr/>
                    <a:lstStyle/>
                    <a:p>
                      <a:pPr algn="l" fontAlgn="t"/>
                      <a:r>
                        <a:rPr lang="en-US" sz="1400" u="none" strike="noStrike" dirty="0">
                          <a:effectLst/>
                        </a:rPr>
                        <a:t>Citron; will not cross-pollinate with other melon varieties.</a:t>
                      </a:r>
                      <a:endParaRPr lang="en-US" sz="1400" b="0" i="0" u="none" strike="noStrike" dirty="0">
                        <a:solidFill>
                          <a:srgbClr val="545454"/>
                        </a:solidFill>
                        <a:effectLst/>
                        <a:latin typeface="Arial" panose="020B0604020202020204" pitchFamily="34" charset="0"/>
                      </a:endParaRPr>
                    </a:p>
                  </a:txBody>
                  <a:tcPr marL="63184" marR="7020" marT="70204" marB="70204"/>
                </a:tc>
                <a:extLst>
                  <a:ext uri="{0D108BD9-81ED-4DB2-BD59-A6C34878D82A}">
                    <a16:rowId xmlns:a16="http://schemas.microsoft.com/office/drawing/2014/main" val="712886349"/>
                  </a:ext>
                </a:extLst>
              </a:tr>
            </a:tbl>
          </a:graphicData>
        </a:graphic>
      </p:graphicFrame>
      <p:sp>
        <p:nvSpPr>
          <p:cNvPr id="5" name="Slide Number Placeholder 4">
            <a:extLst>
              <a:ext uri="{FF2B5EF4-FFF2-40B4-BE49-F238E27FC236}">
                <a16:creationId xmlns:a16="http://schemas.microsoft.com/office/drawing/2014/main" id="{AB9FBBFF-1A37-4297-AA15-4F505D9FB377}"/>
              </a:ext>
            </a:extLst>
          </p:cNvPr>
          <p:cNvSpPr>
            <a:spLocks noGrp="1"/>
          </p:cNvSpPr>
          <p:nvPr>
            <p:ph type="sldNum" sz="quarter" idx="12"/>
          </p:nvPr>
        </p:nvSpPr>
        <p:spPr/>
        <p:txBody>
          <a:bodyPr/>
          <a:lstStyle/>
          <a:p>
            <a:fld id="{D57F1E4F-1CFF-5643-939E-217C01CDF565}" type="slidenum">
              <a:rPr lang="en-US" smtClean="0"/>
              <a:pPr/>
              <a:t>11</a:t>
            </a:fld>
            <a:endParaRPr lang="en-US"/>
          </a:p>
        </p:txBody>
      </p:sp>
    </p:spTree>
    <p:extLst>
      <p:ext uri="{BB962C8B-B14F-4D97-AF65-F5344CB8AC3E}">
        <p14:creationId xmlns:p14="http://schemas.microsoft.com/office/powerpoint/2010/main" val="3208962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2D07-7B39-4F9F-962A-FF727CE9FCAE}"/>
              </a:ext>
            </a:extLst>
          </p:cNvPr>
          <p:cNvSpPr>
            <a:spLocks noGrp="1"/>
          </p:cNvSpPr>
          <p:nvPr>
            <p:ph type="title"/>
          </p:nvPr>
        </p:nvSpPr>
        <p:spPr>
          <a:xfrm>
            <a:off x="581192" y="702156"/>
            <a:ext cx="11029616" cy="520854"/>
          </a:xfrm>
        </p:spPr>
        <p:txBody>
          <a:bodyPr/>
          <a:lstStyle/>
          <a:p>
            <a:r>
              <a:rPr lang="en-US"/>
              <a:t>Cross-pollination cucurbits(squash, melon and cuke)</a:t>
            </a:r>
          </a:p>
        </p:txBody>
      </p:sp>
      <p:pic>
        <p:nvPicPr>
          <p:cNvPr id="4" name="Picture 3">
            <a:extLst>
              <a:ext uri="{FF2B5EF4-FFF2-40B4-BE49-F238E27FC236}">
                <a16:creationId xmlns:a16="http://schemas.microsoft.com/office/drawing/2014/main" id="{37DD1840-C7C5-452C-BE26-1EC22AD27FB3}"/>
              </a:ext>
            </a:extLst>
          </p:cNvPr>
          <p:cNvPicPr>
            <a:picLocks noChangeAspect="1"/>
          </p:cNvPicPr>
          <p:nvPr/>
        </p:nvPicPr>
        <p:blipFill>
          <a:blip r:embed="rId2"/>
          <a:stretch>
            <a:fillRect/>
          </a:stretch>
        </p:blipFill>
        <p:spPr>
          <a:xfrm>
            <a:off x="971550" y="1600200"/>
            <a:ext cx="9966960" cy="4978181"/>
          </a:xfrm>
          <a:prstGeom prst="rect">
            <a:avLst/>
          </a:prstGeom>
        </p:spPr>
      </p:pic>
      <p:sp>
        <p:nvSpPr>
          <p:cNvPr id="5" name="Footer Placeholder 4">
            <a:extLst>
              <a:ext uri="{FF2B5EF4-FFF2-40B4-BE49-F238E27FC236}">
                <a16:creationId xmlns:a16="http://schemas.microsoft.com/office/drawing/2014/main" id="{0FFD386B-F13F-439F-97B2-4A9B92E9F3A8}"/>
              </a:ext>
            </a:extLst>
          </p:cNvPr>
          <p:cNvSpPr>
            <a:spLocks noGrp="1"/>
          </p:cNvSpPr>
          <p:nvPr>
            <p:ph type="ftr" sz="quarter" idx="11"/>
          </p:nvPr>
        </p:nvSpPr>
        <p:spPr>
          <a:xfrm>
            <a:off x="374714" y="6492875"/>
            <a:ext cx="6917210" cy="365125"/>
          </a:xfrm>
        </p:spPr>
        <p:txBody>
          <a:bodyPr/>
          <a:lstStyle/>
          <a:p>
            <a:r>
              <a:rPr lang="en-US" dirty="0"/>
              <a:t>BlackstoneValleyVeggieGardens.com Blackstone Valley Veggie Gardens</a:t>
            </a:r>
          </a:p>
        </p:txBody>
      </p:sp>
      <p:sp>
        <p:nvSpPr>
          <p:cNvPr id="6" name="Slide Number Placeholder 5">
            <a:extLst>
              <a:ext uri="{FF2B5EF4-FFF2-40B4-BE49-F238E27FC236}">
                <a16:creationId xmlns:a16="http://schemas.microsoft.com/office/drawing/2014/main" id="{FDD7753E-2C58-46FB-9D13-7B9FCCB41A63}"/>
              </a:ext>
            </a:extLst>
          </p:cNvPr>
          <p:cNvSpPr>
            <a:spLocks noGrp="1"/>
          </p:cNvSpPr>
          <p:nvPr>
            <p:ph type="sldNum" sz="quarter" idx="12"/>
          </p:nvPr>
        </p:nvSpPr>
        <p:spPr/>
        <p:txBody>
          <a:bodyPr/>
          <a:lstStyle/>
          <a:p>
            <a:fld id="{D57F1E4F-1CFF-5643-939E-217C01CDF565}" type="slidenum">
              <a:rPr lang="en-US" smtClean="0"/>
              <a:pPr/>
              <a:t>12</a:t>
            </a:fld>
            <a:endParaRPr lang="en-US"/>
          </a:p>
        </p:txBody>
      </p:sp>
    </p:spTree>
    <p:extLst>
      <p:ext uri="{BB962C8B-B14F-4D97-AF65-F5344CB8AC3E}">
        <p14:creationId xmlns:p14="http://schemas.microsoft.com/office/powerpoint/2010/main" val="1698994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921A-EBE4-43A8-9802-C18314A6033B}"/>
              </a:ext>
            </a:extLst>
          </p:cNvPr>
          <p:cNvSpPr>
            <a:spLocks noGrp="1"/>
          </p:cNvSpPr>
          <p:nvPr>
            <p:ph type="title"/>
          </p:nvPr>
        </p:nvSpPr>
        <p:spPr/>
        <p:txBody>
          <a:bodyPr/>
          <a:lstStyle/>
          <a:p>
            <a:r>
              <a:rPr lang="en-US"/>
              <a:t>Cross pollination of brassicas (cabbage family)</a:t>
            </a:r>
          </a:p>
        </p:txBody>
      </p:sp>
      <p:pic>
        <p:nvPicPr>
          <p:cNvPr id="4" name="Content Placeholder 7">
            <a:extLst>
              <a:ext uri="{FF2B5EF4-FFF2-40B4-BE49-F238E27FC236}">
                <a16:creationId xmlns:a16="http://schemas.microsoft.com/office/drawing/2014/main" id="{3019762D-303C-4F2B-9D13-8E4A513F18C9}"/>
              </a:ext>
            </a:extLst>
          </p:cNvPr>
          <p:cNvPicPr>
            <a:picLocks noGrp="1" noChangeAspect="1"/>
          </p:cNvPicPr>
          <p:nvPr>
            <p:ph idx="1"/>
          </p:nvPr>
        </p:nvPicPr>
        <p:blipFill>
          <a:blip r:embed="rId2"/>
          <a:stretch>
            <a:fillRect/>
          </a:stretch>
        </p:blipFill>
        <p:spPr>
          <a:xfrm>
            <a:off x="2104155" y="2343150"/>
            <a:ext cx="7063657" cy="2967831"/>
          </a:xfrm>
          <a:ln>
            <a:solidFill>
              <a:schemeClr val="bg2">
                <a:lumMod val="50000"/>
              </a:schemeClr>
            </a:solidFill>
          </a:ln>
        </p:spPr>
      </p:pic>
      <p:sp>
        <p:nvSpPr>
          <p:cNvPr id="5" name="Footer Placeholder 4">
            <a:extLst>
              <a:ext uri="{FF2B5EF4-FFF2-40B4-BE49-F238E27FC236}">
                <a16:creationId xmlns:a16="http://schemas.microsoft.com/office/drawing/2014/main" id="{74AE2182-2A17-4D34-A6E2-319EC01E3785}"/>
              </a:ext>
            </a:extLst>
          </p:cNvPr>
          <p:cNvSpPr>
            <a:spLocks noGrp="1"/>
          </p:cNvSpPr>
          <p:nvPr>
            <p:ph type="ftr" sz="quarter" idx="11"/>
          </p:nvPr>
        </p:nvSpPr>
        <p:spPr/>
        <p:txBody>
          <a:bodyPr/>
          <a:lstStyle/>
          <a:p>
            <a:r>
              <a:rPr lang="en-US"/>
              <a:t>BlackstoneValleyVeggieGardens.com Blackstone Valley Veggie Gardens</a:t>
            </a:r>
          </a:p>
        </p:txBody>
      </p:sp>
      <p:sp>
        <p:nvSpPr>
          <p:cNvPr id="6" name="Slide Number Placeholder 5">
            <a:extLst>
              <a:ext uri="{FF2B5EF4-FFF2-40B4-BE49-F238E27FC236}">
                <a16:creationId xmlns:a16="http://schemas.microsoft.com/office/drawing/2014/main" id="{7E439C9A-CF12-4483-BFBE-C3542EE75108}"/>
              </a:ext>
            </a:extLst>
          </p:cNvPr>
          <p:cNvSpPr>
            <a:spLocks noGrp="1"/>
          </p:cNvSpPr>
          <p:nvPr>
            <p:ph type="sldNum" sz="quarter" idx="12"/>
          </p:nvPr>
        </p:nvSpPr>
        <p:spPr/>
        <p:txBody>
          <a:bodyPr/>
          <a:lstStyle/>
          <a:p>
            <a:fld id="{D57F1E4F-1CFF-5643-939E-217C01CDF565}" type="slidenum">
              <a:rPr lang="en-US" smtClean="0"/>
              <a:pPr/>
              <a:t>13</a:t>
            </a:fld>
            <a:endParaRPr lang="en-US"/>
          </a:p>
        </p:txBody>
      </p:sp>
    </p:spTree>
    <p:extLst>
      <p:ext uri="{BB962C8B-B14F-4D97-AF65-F5344CB8AC3E}">
        <p14:creationId xmlns:p14="http://schemas.microsoft.com/office/powerpoint/2010/main" val="190034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0DB5F-9133-46AD-A970-B7AB2019423E}"/>
              </a:ext>
            </a:extLst>
          </p:cNvPr>
          <p:cNvSpPr>
            <a:spLocks noGrp="1"/>
          </p:cNvSpPr>
          <p:nvPr>
            <p:ph type="title"/>
          </p:nvPr>
        </p:nvSpPr>
        <p:spPr/>
        <p:txBody>
          <a:bodyPr/>
          <a:lstStyle/>
          <a:p>
            <a:r>
              <a:rPr lang="en-US"/>
              <a:t>Heirloom seeds</a:t>
            </a:r>
          </a:p>
        </p:txBody>
      </p:sp>
      <p:sp>
        <p:nvSpPr>
          <p:cNvPr id="3" name="Content Placeholder 2">
            <a:extLst>
              <a:ext uri="{FF2B5EF4-FFF2-40B4-BE49-F238E27FC236}">
                <a16:creationId xmlns:a16="http://schemas.microsoft.com/office/drawing/2014/main" id="{97371B69-58D6-45D2-B044-000A671AA556}"/>
              </a:ext>
            </a:extLst>
          </p:cNvPr>
          <p:cNvSpPr>
            <a:spLocks noGrp="1"/>
          </p:cNvSpPr>
          <p:nvPr>
            <p:ph idx="1"/>
          </p:nvPr>
        </p:nvSpPr>
        <p:spPr>
          <a:xfrm>
            <a:off x="411510" y="2086229"/>
            <a:ext cx="11029615" cy="3678303"/>
          </a:xfrm>
        </p:spPr>
        <p:txBody>
          <a:bodyPr/>
          <a:lstStyle/>
          <a:p>
            <a:r>
              <a:rPr lang="en-US"/>
              <a:t>WHAT IS AN HEIRLOOM PLANT? </a:t>
            </a:r>
            <a:r>
              <a:rPr lang="en-US">
                <a:sym typeface="Wingdings" panose="05000000000000000000" pitchFamily="2" charset="2"/>
              </a:rPr>
              <a:t></a:t>
            </a:r>
            <a:r>
              <a:rPr lang="en-US">
                <a:solidFill>
                  <a:schemeClr val="accent3">
                    <a:lumMod val="50000"/>
                  </a:schemeClr>
                </a:solidFill>
                <a:sym typeface="Wingdings" panose="05000000000000000000" pitchFamily="2" charset="2"/>
              </a:rPr>
              <a:t>SAVE THESE SEEDS</a:t>
            </a:r>
            <a:endParaRPr lang="en-US">
              <a:solidFill>
                <a:schemeClr val="accent3">
                  <a:lumMod val="50000"/>
                </a:schemeClr>
              </a:solidFill>
            </a:endParaRPr>
          </a:p>
          <a:p>
            <a:r>
              <a:rPr lang="en-US" i="0">
                <a:solidFill>
                  <a:srgbClr val="202124"/>
                </a:solidFill>
                <a:effectLst/>
                <a:latin typeface="Roboto"/>
              </a:rPr>
              <a:t>Heirloom varieties are open-pollinated--meaning that unlike hybrids, seeds you collect from one year will produce plants with most of the characteristics of the parent plant. ... Many heirloom varieties were preserved by home gardeners who saved seed from their family gardens from year to year.</a:t>
            </a:r>
          </a:p>
          <a:p>
            <a:endParaRPr lang="en-US"/>
          </a:p>
          <a:p>
            <a:r>
              <a:rPr lang="en-US"/>
              <a:t>WHAT IS A HYBRID PLANT?</a:t>
            </a:r>
            <a:r>
              <a:rPr lang="en-US">
                <a:sym typeface="Wingdings" panose="05000000000000000000" pitchFamily="2" charset="2"/>
              </a:rPr>
              <a:t> </a:t>
            </a:r>
            <a:r>
              <a:rPr lang="en-US">
                <a:solidFill>
                  <a:srgbClr val="FF0000"/>
                </a:solidFill>
                <a:sym typeface="Wingdings" panose="05000000000000000000" pitchFamily="2" charset="2"/>
              </a:rPr>
              <a:t>DO NOT SAVE THESE SEEDS</a:t>
            </a:r>
            <a:endParaRPr lang="en-US">
              <a:solidFill>
                <a:srgbClr val="FF0000"/>
              </a:solidFill>
            </a:endParaRPr>
          </a:p>
          <a:p>
            <a:r>
              <a:rPr lang="en-US" i="0">
                <a:solidFill>
                  <a:srgbClr val="202124"/>
                </a:solidFill>
                <a:effectLst/>
                <a:latin typeface="Roboto"/>
              </a:rPr>
              <a:t>In agriculture and gardening, hybrid seed is produced by cross-pollinated plants. ... Hybrids are chosen to improve the characteristics of the resulting plants, such as better yield, greater </a:t>
            </a:r>
            <a:r>
              <a:rPr lang="en-US" b="0" i="0">
                <a:solidFill>
                  <a:srgbClr val="202124"/>
                </a:solidFill>
                <a:effectLst/>
                <a:latin typeface="Roboto"/>
              </a:rPr>
              <a:t>uniformity, improved </a:t>
            </a:r>
            <a:r>
              <a:rPr lang="en-US" i="0">
                <a:solidFill>
                  <a:srgbClr val="202124"/>
                </a:solidFill>
                <a:effectLst/>
                <a:latin typeface="Roboto"/>
              </a:rPr>
              <a:t>color, disease resistance. An important factor is the heterosis or combining ability of the parent plants.</a:t>
            </a:r>
            <a:endParaRPr lang="en-US"/>
          </a:p>
        </p:txBody>
      </p:sp>
      <p:pic>
        <p:nvPicPr>
          <p:cNvPr id="5" name="Picture 4" descr="A picture containing shape&#10;&#10;Description automatically generated">
            <a:extLst>
              <a:ext uri="{FF2B5EF4-FFF2-40B4-BE49-F238E27FC236}">
                <a16:creationId xmlns:a16="http://schemas.microsoft.com/office/drawing/2014/main" id="{E7F614FE-5F83-48B3-8947-560D17A418E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flipH="1">
            <a:off x="6249799" y="1975007"/>
            <a:ext cx="478171" cy="781375"/>
          </a:xfrm>
          <a:prstGeom prst="rect">
            <a:avLst/>
          </a:prstGeom>
        </p:spPr>
      </p:pic>
      <p:pic>
        <p:nvPicPr>
          <p:cNvPr id="8" name="Picture 7" descr="A traffic light with a red light&#10;&#10;Description automatically generated with low confidence">
            <a:extLst>
              <a:ext uri="{FF2B5EF4-FFF2-40B4-BE49-F238E27FC236}">
                <a16:creationId xmlns:a16="http://schemas.microsoft.com/office/drawing/2014/main" id="{42053251-D5C8-436A-A8DD-29EA27C436A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794855" y="3834705"/>
            <a:ext cx="528734" cy="691156"/>
          </a:xfrm>
          <a:prstGeom prst="rect">
            <a:avLst/>
          </a:prstGeom>
        </p:spPr>
      </p:pic>
      <p:sp>
        <p:nvSpPr>
          <p:cNvPr id="10" name="Footer Placeholder 9">
            <a:extLst>
              <a:ext uri="{FF2B5EF4-FFF2-40B4-BE49-F238E27FC236}">
                <a16:creationId xmlns:a16="http://schemas.microsoft.com/office/drawing/2014/main" id="{E41E288C-31A1-4A0A-A3FC-E1FBB2EC7F55}"/>
              </a:ext>
            </a:extLst>
          </p:cNvPr>
          <p:cNvSpPr>
            <a:spLocks noGrp="1"/>
          </p:cNvSpPr>
          <p:nvPr>
            <p:ph type="ftr" sz="quarter" idx="11"/>
          </p:nvPr>
        </p:nvSpPr>
        <p:spPr/>
        <p:txBody>
          <a:bodyPr/>
          <a:lstStyle/>
          <a:p>
            <a:r>
              <a:rPr lang="en-US"/>
              <a:t>BlackstoneValleyVeggieGardens.com Blackstone Valley Veggie Gardens</a:t>
            </a:r>
          </a:p>
        </p:txBody>
      </p:sp>
      <p:sp>
        <p:nvSpPr>
          <p:cNvPr id="11" name="Slide Number Placeholder 10">
            <a:extLst>
              <a:ext uri="{FF2B5EF4-FFF2-40B4-BE49-F238E27FC236}">
                <a16:creationId xmlns:a16="http://schemas.microsoft.com/office/drawing/2014/main" id="{020D732D-3ACD-4848-A13A-247E1ED5A7EE}"/>
              </a:ext>
            </a:extLst>
          </p:cNvPr>
          <p:cNvSpPr>
            <a:spLocks noGrp="1"/>
          </p:cNvSpPr>
          <p:nvPr>
            <p:ph type="sldNum" sz="quarter" idx="12"/>
          </p:nvPr>
        </p:nvSpPr>
        <p:spPr/>
        <p:txBody>
          <a:bodyPr/>
          <a:lstStyle/>
          <a:p>
            <a:fld id="{D57F1E4F-1CFF-5643-939E-217C01CDF565}" type="slidenum">
              <a:rPr lang="en-US" smtClean="0"/>
              <a:pPr/>
              <a:t>14</a:t>
            </a:fld>
            <a:endParaRPr lang="en-US"/>
          </a:p>
        </p:txBody>
      </p:sp>
    </p:spTree>
    <p:extLst>
      <p:ext uri="{BB962C8B-B14F-4D97-AF65-F5344CB8AC3E}">
        <p14:creationId xmlns:p14="http://schemas.microsoft.com/office/powerpoint/2010/main" val="1433982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A199-CD66-44E7-9EE5-29A2AF417016}"/>
              </a:ext>
            </a:extLst>
          </p:cNvPr>
          <p:cNvSpPr>
            <a:spLocks noGrp="1"/>
          </p:cNvSpPr>
          <p:nvPr>
            <p:ph type="title"/>
          </p:nvPr>
        </p:nvSpPr>
        <p:spPr/>
        <p:txBody>
          <a:bodyPr/>
          <a:lstStyle/>
          <a:p>
            <a:r>
              <a:rPr lang="en-US"/>
              <a:t>When and how to harvest seed</a:t>
            </a:r>
          </a:p>
        </p:txBody>
      </p:sp>
      <p:sp>
        <p:nvSpPr>
          <p:cNvPr id="3" name="Content Placeholder 2">
            <a:extLst>
              <a:ext uri="{FF2B5EF4-FFF2-40B4-BE49-F238E27FC236}">
                <a16:creationId xmlns:a16="http://schemas.microsoft.com/office/drawing/2014/main" id="{AE8DD327-0267-4A46-85FC-9F856075D1C7}"/>
              </a:ext>
            </a:extLst>
          </p:cNvPr>
          <p:cNvSpPr>
            <a:spLocks noGrp="1"/>
          </p:cNvSpPr>
          <p:nvPr>
            <p:ph idx="1"/>
          </p:nvPr>
        </p:nvSpPr>
        <p:spPr/>
        <p:txBody>
          <a:bodyPr>
            <a:normAutofit lnSpcReduction="10000"/>
          </a:bodyPr>
          <a:lstStyle/>
          <a:p>
            <a:pPr algn="l"/>
            <a:r>
              <a:rPr lang="en-US" b="0" i="0">
                <a:solidFill>
                  <a:srgbClr val="5A7732"/>
                </a:solidFill>
                <a:effectLst/>
                <a:latin typeface="CrimsonText"/>
              </a:rPr>
              <a:t>Know When Your Seeds Are Mature</a:t>
            </a:r>
          </a:p>
          <a:p>
            <a:pPr algn="l"/>
            <a:r>
              <a:rPr lang="en-US" b="0" i="0">
                <a:solidFill>
                  <a:srgbClr val="404040"/>
                </a:solidFill>
                <a:effectLst/>
                <a:latin typeface="Open Sans"/>
              </a:rPr>
              <a:t>For crops that produce wet fruits, the seeds are not always mature when the fruits are ready to eat. Eggplant, cucumber, and summer squash fruit are eaten when the fruits are immature and still edible, but before the seeds are actually mature. This means that seed savers need to leave a few fruits to fully mature in the garden when they want to save seeds. Dry fruited crops, like grains, lettuce, and beans, can be removed from the plant once seeds are dry and hard.</a:t>
            </a:r>
          </a:p>
          <a:p>
            <a:pPr algn="l"/>
            <a:r>
              <a:rPr lang="en-US" b="0" i="0">
                <a:solidFill>
                  <a:srgbClr val="5A7732"/>
                </a:solidFill>
                <a:effectLst/>
                <a:latin typeface="CrimsonText"/>
              </a:rPr>
              <a:t>Know How To Harvest Seeds</a:t>
            </a:r>
          </a:p>
          <a:p>
            <a:pPr algn="l"/>
            <a:r>
              <a:rPr lang="en-US" b="0" i="0">
                <a:solidFill>
                  <a:srgbClr val="404040"/>
                </a:solidFill>
                <a:effectLst/>
                <a:latin typeface="Open Sans"/>
              </a:rPr>
              <a:t>Garden crops can be classified as either dry fruited or wet fruited. Collecting seeds from dry fruited crops, can be as simple as going out to the garden, handpicking a few mature seedpods, and bringing them into the house for further drying and cleaning. Fruits from wet fruited crops must be picked when their seeds are mature. The harvested fruits are either crushed or cut open, and the seeds are extracted from the flesh and pulp before the seeds are dried.</a:t>
            </a:r>
          </a:p>
          <a:p>
            <a:endParaRPr lang="en-US"/>
          </a:p>
        </p:txBody>
      </p:sp>
      <p:sp>
        <p:nvSpPr>
          <p:cNvPr id="4" name="Footer Placeholder 3">
            <a:extLst>
              <a:ext uri="{FF2B5EF4-FFF2-40B4-BE49-F238E27FC236}">
                <a16:creationId xmlns:a16="http://schemas.microsoft.com/office/drawing/2014/main" id="{73375FC8-5983-4B95-A5D7-AEACF6081406}"/>
              </a:ext>
            </a:extLst>
          </p:cNvPr>
          <p:cNvSpPr>
            <a:spLocks noGrp="1"/>
          </p:cNvSpPr>
          <p:nvPr>
            <p:ph type="ftr" sz="quarter" idx="11"/>
          </p:nvPr>
        </p:nvSpPr>
        <p:spPr/>
        <p:txBody>
          <a:bodyPr/>
          <a:lstStyle/>
          <a:p>
            <a:r>
              <a:rPr lang="en-US"/>
              <a:t>BlackstoneValleyVeggieGardens.com Blackstone Valley Veggie Gardens</a:t>
            </a:r>
          </a:p>
        </p:txBody>
      </p:sp>
      <p:sp>
        <p:nvSpPr>
          <p:cNvPr id="5" name="Slide Number Placeholder 4">
            <a:extLst>
              <a:ext uri="{FF2B5EF4-FFF2-40B4-BE49-F238E27FC236}">
                <a16:creationId xmlns:a16="http://schemas.microsoft.com/office/drawing/2014/main" id="{C5952CD9-7B08-41D6-87C1-CB3950E7F545}"/>
              </a:ext>
            </a:extLst>
          </p:cNvPr>
          <p:cNvSpPr>
            <a:spLocks noGrp="1"/>
          </p:cNvSpPr>
          <p:nvPr>
            <p:ph type="sldNum" sz="quarter" idx="12"/>
          </p:nvPr>
        </p:nvSpPr>
        <p:spPr/>
        <p:txBody>
          <a:bodyPr/>
          <a:lstStyle/>
          <a:p>
            <a:fld id="{D57F1E4F-1CFF-5643-939E-217C01CDF565}" type="slidenum">
              <a:rPr lang="en-US" smtClean="0"/>
              <a:pPr/>
              <a:t>15</a:t>
            </a:fld>
            <a:endParaRPr lang="en-US"/>
          </a:p>
        </p:txBody>
      </p:sp>
    </p:spTree>
    <p:extLst>
      <p:ext uri="{BB962C8B-B14F-4D97-AF65-F5344CB8AC3E}">
        <p14:creationId xmlns:p14="http://schemas.microsoft.com/office/powerpoint/2010/main" val="3968929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A42C-6099-4AE5-A289-EB957D2B32D6}"/>
              </a:ext>
            </a:extLst>
          </p:cNvPr>
          <p:cNvSpPr>
            <a:spLocks noGrp="1"/>
          </p:cNvSpPr>
          <p:nvPr>
            <p:ph type="title"/>
          </p:nvPr>
        </p:nvSpPr>
        <p:spPr/>
        <p:txBody>
          <a:bodyPr/>
          <a:lstStyle/>
          <a:p>
            <a:r>
              <a:rPr lang="en-US" dirty="0"/>
              <a:t>Harvesting cucumber seed</a:t>
            </a:r>
          </a:p>
        </p:txBody>
      </p:sp>
      <p:sp>
        <p:nvSpPr>
          <p:cNvPr id="4" name="Footer Placeholder 3">
            <a:extLst>
              <a:ext uri="{FF2B5EF4-FFF2-40B4-BE49-F238E27FC236}">
                <a16:creationId xmlns:a16="http://schemas.microsoft.com/office/drawing/2014/main" id="{A6A1790D-DF2C-4E6F-9DC6-BFA08CCB0F29}"/>
              </a:ext>
            </a:extLst>
          </p:cNvPr>
          <p:cNvSpPr>
            <a:spLocks noGrp="1"/>
          </p:cNvSpPr>
          <p:nvPr>
            <p:ph type="ftr" sz="quarter" idx="11"/>
          </p:nvPr>
        </p:nvSpPr>
        <p:spPr/>
        <p:txBody>
          <a:bodyPr/>
          <a:lstStyle/>
          <a:p>
            <a:r>
              <a:rPr lang="en-US"/>
              <a:t>BlackstoneValleyVeggieGardens.com Blackstone Valley Veggie Gardens</a:t>
            </a:r>
          </a:p>
        </p:txBody>
      </p:sp>
      <p:sp>
        <p:nvSpPr>
          <p:cNvPr id="5" name="Slide Number Placeholder 4">
            <a:extLst>
              <a:ext uri="{FF2B5EF4-FFF2-40B4-BE49-F238E27FC236}">
                <a16:creationId xmlns:a16="http://schemas.microsoft.com/office/drawing/2014/main" id="{E846A59B-F28E-4581-8337-A48613F3E109}"/>
              </a:ext>
            </a:extLst>
          </p:cNvPr>
          <p:cNvSpPr>
            <a:spLocks noGrp="1"/>
          </p:cNvSpPr>
          <p:nvPr>
            <p:ph type="sldNum" sz="quarter" idx="12"/>
          </p:nvPr>
        </p:nvSpPr>
        <p:spPr/>
        <p:txBody>
          <a:bodyPr/>
          <a:lstStyle/>
          <a:p>
            <a:fld id="{D57F1E4F-1CFF-5643-939E-217C01CDF565}" type="slidenum">
              <a:rPr lang="en-US" smtClean="0"/>
              <a:pPr/>
              <a:t>16</a:t>
            </a:fld>
            <a:endParaRPr lang="en-US"/>
          </a:p>
        </p:txBody>
      </p:sp>
      <p:pic>
        <p:nvPicPr>
          <p:cNvPr id="6" name="Online Media 5" title="How to save cucumber seeds to grow &amp; seed sharing..">
            <a:hlinkClick r:id="" action="ppaction://media"/>
            <a:extLst>
              <a:ext uri="{FF2B5EF4-FFF2-40B4-BE49-F238E27FC236}">
                <a16:creationId xmlns:a16="http://schemas.microsoft.com/office/drawing/2014/main" id="{C470EC19-5987-4DA6-9827-AEF61DF69FC8}"/>
              </a:ext>
            </a:extLst>
          </p:cNvPr>
          <p:cNvPicPr>
            <a:picLocks noRot="1" noChangeAspect="1"/>
          </p:cNvPicPr>
          <p:nvPr>
            <a:videoFile r:link="rId1"/>
          </p:nvPr>
        </p:nvPicPr>
        <p:blipFill>
          <a:blip r:embed="rId3"/>
          <a:stretch>
            <a:fillRect/>
          </a:stretch>
        </p:blipFill>
        <p:spPr>
          <a:xfrm>
            <a:off x="2440745" y="2048655"/>
            <a:ext cx="6098344" cy="3445564"/>
          </a:xfrm>
          <a:prstGeom prst="rect">
            <a:avLst/>
          </a:prstGeom>
        </p:spPr>
      </p:pic>
    </p:spTree>
    <p:extLst>
      <p:ext uri="{BB962C8B-B14F-4D97-AF65-F5344CB8AC3E}">
        <p14:creationId xmlns:p14="http://schemas.microsoft.com/office/powerpoint/2010/main" val="26961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Image result for storing seeds">
            <a:extLst>
              <a:ext uri="{FF2B5EF4-FFF2-40B4-BE49-F238E27FC236}">
                <a16:creationId xmlns:a16="http://schemas.microsoft.com/office/drawing/2014/main" id="{F1724D79-A466-4A21-A8AD-E75228BED3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19" r="17903" b="3"/>
          <a:stretch/>
        </p:blipFill>
        <p:spPr bwMode="auto">
          <a:xfrm rot="16200000">
            <a:off x="984657" y="-984655"/>
            <a:ext cx="2608957" cy="457827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1ACEF87-056E-4E77-899B-9E9A04E9B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2054"/>
            <a:ext cx="4576634" cy="4235946"/>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BE54074-6AC0-43E4-9BA6-7FE640A9D9CF}"/>
              </a:ext>
            </a:extLst>
          </p:cNvPr>
          <p:cNvSpPr>
            <a:spLocks noGrp="1"/>
          </p:cNvSpPr>
          <p:nvPr>
            <p:ph type="title"/>
          </p:nvPr>
        </p:nvSpPr>
        <p:spPr>
          <a:xfrm>
            <a:off x="606160" y="2755941"/>
            <a:ext cx="3412067" cy="897047"/>
          </a:xfrm>
        </p:spPr>
        <p:txBody>
          <a:bodyPr anchor="ctr">
            <a:normAutofit/>
          </a:bodyPr>
          <a:lstStyle/>
          <a:p>
            <a:r>
              <a:rPr lang="en-US" dirty="0">
                <a:solidFill>
                  <a:srgbClr val="FFFFFF"/>
                </a:solidFill>
              </a:rPr>
              <a:t>Storing seeds</a:t>
            </a:r>
          </a:p>
        </p:txBody>
      </p:sp>
      <p:sp>
        <p:nvSpPr>
          <p:cNvPr id="3" name="Content Placeholder 2">
            <a:extLst>
              <a:ext uri="{FF2B5EF4-FFF2-40B4-BE49-F238E27FC236}">
                <a16:creationId xmlns:a16="http://schemas.microsoft.com/office/drawing/2014/main" id="{F241866F-3335-463D-B51A-DE3AFC420BAB}"/>
              </a:ext>
            </a:extLst>
          </p:cNvPr>
          <p:cNvSpPr>
            <a:spLocks noGrp="1"/>
          </p:cNvSpPr>
          <p:nvPr>
            <p:ph idx="1"/>
          </p:nvPr>
        </p:nvSpPr>
        <p:spPr>
          <a:xfrm>
            <a:off x="527727" y="3527271"/>
            <a:ext cx="3415074" cy="2273340"/>
          </a:xfrm>
        </p:spPr>
        <p:txBody>
          <a:bodyPr>
            <a:normAutofit/>
          </a:bodyPr>
          <a:lstStyle/>
          <a:p>
            <a:r>
              <a:rPr lang="en-US" sz="1700" i="0" dirty="0">
                <a:solidFill>
                  <a:srgbClr val="FFFFFF"/>
                </a:solidFill>
                <a:effectLst/>
                <a:latin typeface="Roboto"/>
              </a:rPr>
              <a:t>The secret to successful seed storage is “cool and dry.” As soon as your seeds arrive, store them immediately in an airtight container in a cool spot, away from any obvious heat source, and out of the sunlight. </a:t>
            </a:r>
            <a:endParaRPr lang="en-US" sz="1700" dirty="0">
              <a:solidFill>
                <a:srgbClr val="FFFFFF"/>
              </a:solidFill>
            </a:endParaRPr>
          </a:p>
        </p:txBody>
      </p:sp>
      <p:pic>
        <p:nvPicPr>
          <p:cNvPr id="5" name="Picture 4">
            <a:extLst>
              <a:ext uri="{FF2B5EF4-FFF2-40B4-BE49-F238E27FC236}">
                <a16:creationId xmlns:a16="http://schemas.microsoft.com/office/drawing/2014/main" id="{8ED53D08-50A1-49C6-ADBF-03C3E6B7392C}"/>
              </a:ext>
            </a:extLst>
          </p:cNvPr>
          <p:cNvPicPr>
            <a:picLocks noChangeAspect="1"/>
          </p:cNvPicPr>
          <p:nvPr/>
        </p:nvPicPr>
        <p:blipFill rotWithShape="1">
          <a:blip r:embed="rId3"/>
          <a:srcRect t="6504" r="-1" b="20541"/>
          <a:stretch/>
        </p:blipFill>
        <p:spPr>
          <a:xfrm>
            <a:off x="4578270" y="2652060"/>
            <a:ext cx="7613730" cy="4205938"/>
          </a:xfrm>
          <a:prstGeom prst="rect">
            <a:avLst/>
          </a:prstGeom>
        </p:spPr>
      </p:pic>
      <p:sp>
        <p:nvSpPr>
          <p:cNvPr id="73" name="Rectangle 72">
            <a:extLst>
              <a:ext uri="{FF2B5EF4-FFF2-40B4-BE49-F238E27FC236}">
                <a16:creationId xmlns:a16="http://schemas.microsoft.com/office/drawing/2014/main" id="{DD0C6C3A-73B1-4E33-AD0D-8BCD35B71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0517" y="-460"/>
            <a:ext cx="9144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A picture containing text, indoor, basket, container&#10;&#10;Description automatically generated">
            <a:extLst>
              <a:ext uri="{FF2B5EF4-FFF2-40B4-BE49-F238E27FC236}">
                <a16:creationId xmlns:a16="http://schemas.microsoft.com/office/drawing/2014/main" id="{378F26B6-F403-40EE-A796-346A4EFC91E6}"/>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6695" r="-1" b="22819"/>
          <a:stretch/>
        </p:blipFill>
        <p:spPr>
          <a:xfrm>
            <a:off x="4621957" y="1"/>
            <a:ext cx="7570043" cy="2560620"/>
          </a:xfrm>
          <a:prstGeom prst="rect">
            <a:avLst/>
          </a:prstGeom>
        </p:spPr>
      </p:pic>
      <p:sp>
        <p:nvSpPr>
          <p:cNvPr id="75" name="Rectangle 74">
            <a:extLst>
              <a:ext uri="{FF2B5EF4-FFF2-40B4-BE49-F238E27FC236}">
                <a16:creationId xmlns:a16="http://schemas.microsoft.com/office/drawing/2014/main" id="{303022F3-BFF5-4104-AE9A-399949DAF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560620"/>
            <a:ext cx="1218895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9" name="Footer Placeholder 8">
            <a:extLst>
              <a:ext uri="{FF2B5EF4-FFF2-40B4-BE49-F238E27FC236}">
                <a16:creationId xmlns:a16="http://schemas.microsoft.com/office/drawing/2014/main" id="{2DC5D89F-EBF8-49F2-AE27-D166F0581A05}"/>
              </a:ext>
            </a:extLst>
          </p:cNvPr>
          <p:cNvSpPr>
            <a:spLocks noGrp="1"/>
          </p:cNvSpPr>
          <p:nvPr>
            <p:ph type="ftr" sz="quarter" idx="11"/>
          </p:nvPr>
        </p:nvSpPr>
        <p:spPr>
          <a:xfrm>
            <a:off x="0" y="6333853"/>
            <a:ext cx="6917210" cy="365125"/>
          </a:xfrm>
        </p:spPr>
        <p:txBody>
          <a:bodyPr/>
          <a:lstStyle/>
          <a:p>
            <a:r>
              <a:rPr lang="en-US" dirty="0"/>
              <a:t>BlackstoneValleyVeggieGardens.com Blackstone Valley Veggie Gardens</a:t>
            </a:r>
          </a:p>
        </p:txBody>
      </p:sp>
      <p:sp>
        <p:nvSpPr>
          <p:cNvPr id="10" name="Slide Number Placeholder 9">
            <a:extLst>
              <a:ext uri="{FF2B5EF4-FFF2-40B4-BE49-F238E27FC236}">
                <a16:creationId xmlns:a16="http://schemas.microsoft.com/office/drawing/2014/main" id="{9FCEDC84-843A-4229-B814-8E75B1D4B630}"/>
              </a:ext>
            </a:extLst>
          </p:cNvPr>
          <p:cNvSpPr>
            <a:spLocks noGrp="1"/>
          </p:cNvSpPr>
          <p:nvPr>
            <p:ph type="sldNum" sz="quarter" idx="12"/>
          </p:nvPr>
        </p:nvSpPr>
        <p:spPr/>
        <p:txBody>
          <a:bodyPr/>
          <a:lstStyle/>
          <a:p>
            <a:fld id="{D57F1E4F-1CFF-5643-939E-217C01CDF565}" type="slidenum">
              <a:rPr lang="en-US" smtClean="0"/>
              <a:pPr/>
              <a:t>17</a:t>
            </a:fld>
            <a:endParaRPr lang="en-US"/>
          </a:p>
        </p:txBody>
      </p:sp>
    </p:spTree>
    <p:extLst>
      <p:ext uri="{BB962C8B-B14F-4D97-AF65-F5344CB8AC3E}">
        <p14:creationId xmlns:p14="http://schemas.microsoft.com/office/powerpoint/2010/main" val="136614855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0">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2">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4">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7" name="Rectangle 16">
            <a:extLst>
              <a:ext uri="{FF2B5EF4-FFF2-40B4-BE49-F238E27FC236}">
                <a16:creationId xmlns:a16="http://schemas.microsoft.com/office/drawing/2014/main" id="{E4125028-9C5C-4884-8BF1-16E18B54C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4" descr="African bush viper venomous snake">
            <a:extLst>
              <a:ext uri="{FF2B5EF4-FFF2-40B4-BE49-F238E27FC236}">
                <a16:creationId xmlns:a16="http://schemas.microsoft.com/office/drawing/2014/main" id="{CFB35EE9-4E5B-49B9-B7E5-9E6227DECE23}"/>
              </a:ext>
            </a:extLst>
          </p:cNvPr>
          <p:cNvPicPr>
            <a:picLocks noChangeAspect="1"/>
          </p:cNvPicPr>
          <p:nvPr/>
        </p:nvPicPr>
        <p:blipFill rotWithShape="1">
          <a:blip r:embed="rId2">
            <a:grayscl/>
          </a:blip>
          <a:srcRect t="15730"/>
          <a:stretch/>
        </p:blipFill>
        <p:spPr>
          <a:xfrm>
            <a:off x="20" y="10"/>
            <a:ext cx="12191980" cy="6857990"/>
          </a:xfrm>
          <a:prstGeom prst="rect">
            <a:avLst/>
          </a:prstGeom>
        </p:spPr>
      </p:pic>
      <p:grpSp>
        <p:nvGrpSpPr>
          <p:cNvPr id="29" name="Group 18">
            <a:extLst>
              <a:ext uri="{FF2B5EF4-FFF2-40B4-BE49-F238E27FC236}">
                <a16:creationId xmlns:a16="http://schemas.microsoft.com/office/drawing/2014/main" id="{6DE2B583-83BB-4029-BB61-FF1755D07B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0" name="Rectangle 19">
              <a:extLst>
                <a:ext uri="{FF2B5EF4-FFF2-40B4-BE49-F238E27FC236}">
                  <a16:creationId xmlns:a16="http://schemas.microsoft.com/office/drawing/2014/main" id="{254A6C63-A43D-423C-B4DB-405070953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5CADD220-F9AA-4C8E-8FE5-E2ADFE317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61DC087-1AFE-4626-8C64-07B30C4A84F4}"/>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sz="3600"/>
              <a:t>How long do seeds last</a:t>
            </a:r>
          </a:p>
        </p:txBody>
      </p:sp>
      <p:graphicFrame>
        <p:nvGraphicFramePr>
          <p:cNvPr id="4" name="Table 3">
            <a:extLst>
              <a:ext uri="{FF2B5EF4-FFF2-40B4-BE49-F238E27FC236}">
                <a16:creationId xmlns:a16="http://schemas.microsoft.com/office/drawing/2014/main" id="{3E6D8DF2-EDCC-46CD-99DF-340475556677}"/>
              </a:ext>
            </a:extLst>
          </p:cNvPr>
          <p:cNvGraphicFramePr>
            <a:graphicFrameLocks noGrp="1"/>
          </p:cNvGraphicFramePr>
          <p:nvPr>
            <p:extLst>
              <p:ext uri="{D42A27DB-BD31-4B8C-83A1-F6EECF244321}">
                <p14:modId xmlns:p14="http://schemas.microsoft.com/office/powerpoint/2010/main" val="1184694288"/>
              </p:ext>
            </p:extLst>
          </p:nvPr>
        </p:nvGraphicFramePr>
        <p:xfrm>
          <a:off x="3651356" y="178491"/>
          <a:ext cx="7381332" cy="6649024"/>
        </p:xfrm>
        <a:graphic>
          <a:graphicData uri="http://schemas.openxmlformats.org/drawingml/2006/table">
            <a:tbl>
              <a:tblPr/>
              <a:tblGrid>
                <a:gridCol w="1136623">
                  <a:extLst>
                    <a:ext uri="{9D8B030D-6E8A-4147-A177-3AD203B41FA5}">
                      <a16:colId xmlns:a16="http://schemas.microsoft.com/office/drawing/2014/main" val="2445689145"/>
                    </a:ext>
                  </a:extLst>
                </a:gridCol>
                <a:gridCol w="784793">
                  <a:extLst>
                    <a:ext uri="{9D8B030D-6E8A-4147-A177-3AD203B41FA5}">
                      <a16:colId xmlns:a16="http://schemas.microsoft.com/office/drawing/2014/main" val="1120698328"/>
                    </a:ext>
                  </a:extLst>
                </a:gridCol>
                <a:gridCol w="1742827">
                  <a:extLst>
                    <a:ext uri="{9D8B030D-6E8A-4147-A177-3AD203B41FA5}">
                      <a16:colId xmlns:a16="http://schemas.microsoft.com/office/drawing/2014/main" val="3255395361"/>
                    </a:ext>
                  </a:extLst>
                </a:gridCol>
                <a:gridCol w="3717089">
                  <a:extLst>
                    <a:ext uri="{9D8B030D-6E8A-4147-A177-3AD203B41FA5}">
                      <a16:colId xmlns:a16="http://schemas.microsoft.com/office/drawing/2014/main" val="1054887249"/>
                    </a:ext>
                  </a:extLst>
                </a:gridCol>
              </a:tblGrid>
              <a:tr h="425914">
                <a:tc>
                  <a:txBody>
                    <a:bodyPr/>
                    <a:lstStyle/>
                    <a:p>
                      <a:pPr algn="l" fontAlgn="ctr"/>
                      <a:r>
                        <a:rPr lang="en-US" sz="1400">
                          <a:solidFill>
                            <a:srgbClr val="00B050"/>
                          </a:solidFill>
                          <a:effectLst/>
                        </a:rPr>
                        <a:t>Vegetable</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l" fontAlgn="ctr"/>
                      <a:r>
                        <a:rPr lang="en-US" sz="1400">
                          <a:solidFill>
                            <a:srgbClr val="00B050"/>
                          </a:solidFill>
                          <a:effectLst/>
                        </a:rPr>
                        <a:t>Years</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l" fontAlgn="ctr"/>
                      <a:r>
                        <a:rPr lang="en-US" sz="1400">
                          <a:solidFill>
                            <a:srgbClr val="00B050"/>
                          </a:solidFill>
                          <a:effectLst/>
                        </a:rPr>
                        <a:t>Vegetable</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l" fontAlgn="ctr"/>
                      <a:r>
                        <a:rPr lang="en-US" sz="1400">
                          <a:solidFill>
                            <a:srgbClr val="00B050"/>
                          </a:solidFill>
                          <a:effectLst/>
                        </a:rPr>
                        <a:t>Years</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extLst>
                  <a:ext uri="{0D108BD9-81ED-4DB2-BD59-A6C34878D82A}">
                    <a16:rowId xmlns:a16="http://schemas.microsoft.com/office/drawing/2014/main" val="2690906913"/>
                  </a:ext>
                </a:extLst>
              </a:tr>
              <a:tr h="263411">
                <a:tc>
                  <a:txBody>
                    <a:bodyPr/>
                    <a:lstStyle/>
                    <a:p>
                      <a:pPr fontAlgn="ctr"/>
                      <a:r>
                        <a:rPr lang="en-US" sz="1400">
                          <a:solidFill>
                            <a:srgbClr val="00B050"/>
                          </a:solidFill>
                          <a:effectLst/>
                        </a:rPr>
                        <a:t>Asparagus</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dirty="0">
                          <a:solidFill>
                            <a:srgbClr val="00B050"/>
                          </a:solidFill>
                          <a:effectLst/>
                        </a:rPr>
                        <a:t>3</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dirty="0">
                          <a:solidFill>
                            <a:srgbClr val="00B050"/>
                          </a:solidFill>
                          <a:effectLst/>
                        </a:rPr>
                        <a:t>Kohlrabi</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3</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97863237"/>
                  </a:ext>
                </a:extLst>
              </a:tr>
              <a:tr h="263411">
                <a:tc>
                  <a:txBody>
                    <a:bodyPr/>
                    <a:lstStyle/>
                    <a:p>
                      <a:pPr fontAlgn="ctr"/>
                      <a:r>
                        <a:rPr lang="en-US" sz="1400">
                          <a:solidFill>
                            <a:srgbClr val="00B050"/>
                          </a:solidFill>
                          <a:effectLst/>
                        </a:rPr>
                        <a:t>Bean</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3</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Leek</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2</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14008836"/>
                  </a:ext>
                </a:extLst>
              </a:tr>
              <a:tr h="263411">
                <a:tc>
                  <a:txBody>
                    <a:bodyPr/>
                    <a:lstStyle/>
                    <a:p>
                      <a:pPr fontAlgn="ctr"/>
                      <a:r>
                        <a:rPr lang="en-US" sz="1400">
                          <a:solidFill>
                            <a:srgbClr val="00B050"/>
                          </a:solidFill>
                          <a:effectLst/>
                        </a:rPr>
                        <a:t>Beet</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dirty="0">
                          <a:solidFill>
                            <a:srgbClr val="00B050"/>
                          </a:solidFill>
                          <a:effectLst/>
                        </a:rPr>
                        <a:t>4</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Lettuce</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6</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1628835"/>
                  </a:ext>
                </a:extLst>
              </a:tr>
              <a:tr h="263411">
                <a:tc>
                  <a:txBody>
                    <a:bodyPr/>
                    <a:lstStyle/>
                    <a:p>
                      <a:pPr fontAlgn="ctr"/>
                      <a:r>
                        <a:rPr lang="en-US" sz="1400">
                          <a:solidFill>
                            <a:srgbClr val="00B050"/>
                          </a:solidFill>
                          <a:effectLst/>
                        </a:rPr>
                        <a:t>Broccoli</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3</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Muskmelon</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5</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46844043"/>
                  </a:ext>
                </a:extLst>
              </a:tr>
              <a:tr h="493904">
                <a:tc>
                  <a:txBody>
                    <a:bodyPr/>
                    <a:lstStyle/>
                    <a:p>
                      <a:pPr fontAlgn="ctr"/>
                      <a:r>
                        <a:rPr lang="en-US" sz="1400" dirty="0">
                          <a:solidFill>
                            <a:srgbClr val="00B050"/>
                          </a:solidFill>
                          <a:effectLst/>
                        </a:rPr>
                        <a:t>Brussels sprouts</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dirty="0">
                          <a:solidFill>
                            <a:srgbClr val="00B050"/>
                          </a:solidFill>
                          <a:effectLst/>
                        </a:rPr>
                        <a:t>4</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Mustard</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4</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94989022"/>
                  </a:ext>
                </a:extLst>
              </a:tr>
              <a:tr h="493904">
                <a:tc>
                  <a:txBody>
                    <a:bodyPr/>
                    <a:lstStyle/>
                    <a:p>
                      <a:pPr fontAlgn="ctr"/>
                      <a:r>
                        <a:rPr lang="en-US" sz="1400">
                          <a:solidFill>
                            <a:srgbClr val="00B050"/>
                          </a:solidFill>
                          <a:effectLst/>
                        </a:rPr>
                        <a:t>Cabbage</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4</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New Zealand spinach</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3</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37114754"/>
                  </a:ext>
                </a:extLst>
              </a:tr>
              <a:tr h="263411">
                <a:tc>
                  <a:txBody>
                    <a:bodyPr/>
                    <a:lstStyle/>
                    <a:p>
                      <a:pPr fontAlgn="ctr"/>
                      <a:r>
                        <a:rPr lang="en-US" sz="1400">
                          <a:solidFill>
                            <a:srgbClr val="00B050"/>
                          </a:solidFill>
                          <a:effectLst/>
                        </a:rPr>
                        <a:t>Carrot</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3</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Okra</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2</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08410041"/>
                  </a:ext>
                </a:extLst>
              </a:tr>
              <a:tr h="263411">
                <a:tc>
                  <a:txBody>
                    <a:bodyPr/>
                    <a:lstStyle/>
                    <a:p>
                      <a:pPr fontAlgn="ctr"/>
                      <a:r>
                        <a:rPr lang="en-US" sz="1400">
                          <a:solidFill>
                            <a:srgbClr val="00B050"/>
                          </a:solidFill>
                          <a:effectLst/>
                        </a:rPr>
                        <a:t>Celeriac</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3</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Onion</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1</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7148647"/>
                  </a:ext>
                </a:extLst>
              </a:tr>
              <a:tr h="263411">
                <a:tc>
                  <a:txBody>
                    <a:bodyPr/>
                    <a:lstStyle/>
                    <a:p>
                      <a:pPr fontAlgn="ctr"/>
                      <a:r>
                        <a:rPr lang="en-US" sz="1400">
                          <a:solidFill>
                            <a:srgbClr val="00B050"/>
                          </a:solidFill>
                          <a:effectLst/>
                        </a:rPr>
                        <a:t>Cauliflower</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4</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Parsley</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1</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27332638"/>
                  </a:ext>
                </a:extLst>
              </a:tr>
              <a:tr h="263411">
                <a:tc>
                  <a:txBody>
                    <a:bodyPr/>
                    <a:lstStyle/>
                    <a:p>
                      <a:pPr fontAlgn="ctr"/>
                      <a:r>
                        <a:rPr lang="en-US" sz="1400">
                          <a:solidFill>
                            <a:srgbClr val="00B050"/>
                          </a:solidFill>
                          <a:effectLst/>
                        </a:rPr>
                        <a:t>Celery</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3</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Parsnip</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1</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47135814"/>
                  </a:ext>
                </a:extLst>
              </a:tr>
              <a:tr h="263411">
                <a:tc>
                  <a:txBody>
                    <a:bodyPr/>
                    <a:lstStyle/>
                    <a:p>
                      <a:pPr fontAlgn="ctr"/>
                      <a:r>
                        <a:rPr lang="en-US" sz="1400">
                          <a:solidFill>
                            <a:srgbClr val="00B050"/>
                          </a:solidFill>
                          <a:effectLst/>
                        </a:rPr>
                        <a:t>Chard, Swiss</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4</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Pea</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3</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81340076"/>
                  </a:ext>
                </a:extLst>
              </a:tr>
              <a:tr h="263411">
                <a:tc>
                  <a:txBody>
                    <a:bodyPr/>
                    <a:lstStyle/>
                    <a:p>
                      <a:pPr fontAlgn="ctr"/>
                      <a:r>
                        <a:rPr lang="en-US" sz="1400">
                          <a:solidFill>
                            <a:srgbClr val="00B050"/>
                          </a:solidFill>
                          <a:effectLst/>
                        </a:rPr>
                        <a:t>Chicory</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4</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Pepper</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2</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88010888"/>
                  </a:ext>
                </a:extLst>
              </a:tr>
              <a:tr h="493904">
                <a:tc>
                  <a:txBody>
                    <a:bodyPr/>
                    <a:lstStyle/>
                    <a:p>
                      <a:pPr fontAlgn="ctr"/>
                      <a:r>
                        <a:rPr lang="en-US" sz="1400">
                          <a:solidFill>
                            <a:srgbClr val="00B050"/>
                          </a:solidFill>
                          <a:effectLst/>
                        </a:rPr>
                        <a:t>Chinese cabbage</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3</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Pumpkin</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4</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21926027"/>
                  </a:ext>
                </a:extLst>
              </a:tr>
              <a:tr h="263411">
                <a:tc>
                  <a:txBody>
                    <a:bodyPr/>
                    <a:lstStyle/>
                    <a:p>
                      <a:pPr fontAlgn="ctr"/>
                      <a:r>
                        <a:rPr lang="en-US" sz="1400">
                          <a:solidFill>
                            <a:srgbClr val="00B050"/>
                          </a:solidFill>
                          <a:effectLst/>
                        </a:rPr>
                        <a:t>Collards</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5</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Radish</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5</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08834159"/>
                  </a:ext>
                </a:extLst>
              </a:tr>
              <a:tr h="263411">
                <a:tc>
                  <a:txBody>
                    <a:bodyPr/>
                    <a:lstStyle/>
                    <a:p>
                      <a:pPr fontAlgn="ctr"/>
                      <a:r>
                        <a:rPr lang="en-US" sz="1400">
                          <a:solidFill>
                            <a:srgbClr val="00B050"/>
                          </a:solidFill>
                          <a:effectLst/>
                        </a:rPr>
                        <a:t>Corn, sweet</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2</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Rutabaga</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4</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22870747"/>
                  </a:ext>
                </a:extLst>
              </a:tr>
              <a:tr h="263411">
                <a:tc>
                  <a:txBody>
                    <a:bodyPr/>
                    <a:lstStyle/>
                    <a:p>
                      <a:pPr fontAlgn="ctr"/>
                      <a:r>
                        <a:rPr lang="en-US" sz="1400">
                          <a:solidFill>
                            <a:srgbClr val="00B050"/>
                          </a:solidFill>
                          <a:effectLst/>
                        </a:rPr>
                        <a:t>Cucumber</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5</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Salsify</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1</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34982151"/>
                  </a:ext>
                </a:extLst>
              </a:tr>
              <a:tr h="263411">
                <a:tc>
                  <a:txBody>
                    <a:bodyPr/>
                    <a:lstStyle/>
                    <a:p>
                      <a:pPr fontAlgn="ctr"/>
                      <a:r>
                        <a:rPr lang="en-US" sz="1400">
                          <a:solidFill>
                            <a:srgbClr val="00B050"/>
                          </a:solidFill>
                          <a:effectLst/>
                        </a:rPr>
                        <a:t>Eggplant</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4</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Spinach</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3</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32977196"/>
                  </a:ext>
                </a:extLst>
              </a:tr>
              <a:tr h="263411">
                <a:tc>
                  <a:txBody>
                    <a:bodyPr/>
                    <a:lstStyle/>
                    <a:p>
                      <a:pPr fontAlgn="ctr"/>
                      <a:r>
                        <a:rPr lang="en-US" sz="1400">
                          <a:solidFill>
                            <a:srgbClr val="00B050"/>
                          </a:solidFill>
                          <a:effectLst/>
                        </a:rPr>
                        <a:t>Endive</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5</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Squash</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4</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20170604"/>
                  </a:ext>
                </a:extLst>
              </a:tr>
              <a:tr h="263411">
                <a:tc>
                  <a:txBody>
                    <a:bodyPr/>
                    <a:lstStyle/>
                    <a:p>
                      <a:pPr fontAlgn="ctr"/>
                      <a:r>
                        <a:rPr lang="en-US" sz="1400">
                          <a:solidFill>
                            <a:srgbClr val="00B050"/>
                          </a:solidFill>
                          <a:effectLst/>
                        </a:rPr>
                        <a:t>Fennel</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4</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Tomato</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4</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73029866"/>
                  </a:ext>
                </a:extLst>
              </a:tr>
              <a:tr h="263411">
                <a:tc>
                  <a:txBody>
                    <a:bodyPr/>
                    <a:lstStyle/>
                    <a:p>
                      <a:pPr fontAlgn="ctr"/>
                      <a:r>
                        <a:rPr lang="en-US" sz="1400">
                          <a:solidFill>
                            <a:srgbClr val="00B050"/>
                          </a:solidFill>
                          <a:effectLst/>
                        </a:rPr>
                        <a:t>Kale</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4</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Turnip</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1400">
                          <a:solidFill>
                            <a:srgbClr val="00B050"/>
                          </a:solidFill>
                          <a:effectLst/>
                        </a:rPr>
                        <a:t>4</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32055845"/>
                  </a:ext>
                </a:extLst>
              </a:tr>
              <a:tr h="263411">
                <a:tc gridSpan="2">
                  <a:txBody>
                    <a:bodyPr/>
                    <a:lstStyle/>
                    <a:p>
                      <a:pPr fontAlgn="ctr"/>
                      <a:endParaRPr lang="en-US" sz="1400">
                        <a:solidFill>
                          <a:srgbClr val="00B050"/>
                        </a:solidFill>
                        <a:effectLst/>
                      </a:endParaRP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EE"/>
                    </a:solidFill>
                  </a:tcPr>
                </a:tc>
                <a:tc hMerge="1">
                  <a:txBody>
                    <a:bodyPr/>
                    <a:lstStyle/>
                    <a:p>
                      <a:endParaRPr lang="en-US"/>
                    </a:p>
                  </a:txBody>
                  <a:tcPr/>
                </a:tc>
                <a:tc>
                  <a:txBody>
                    <a:bodyPr/>
                    <a:lstStyle/>
                    <a:p>
                      <a:pPr fontAlgn="ctr"/>
                      <a:r>
                        <a:rPr lang="en-US" sz="1400">
                          <a:solidFill>
                            <a:srgbClr val="00B050"/>
                          </a:solidFill>
                          <a:effectLst/>
                        </a:rPr>
                        <a:t>Watermelon</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EE"/>
                    </a:solidFill>
                  </a:tcPr>
                </a:tc>
                <a:tc>
                  <a:txBody>
                    <a:bodyPr/>
                    <a:lstStyle/>
                    <a:p>
                      <a:pPr fontAlgn="ctr"/>
                      <a:r>
                        <a:rPr lang="en-US" sz="1400" dirty="0">
                          <a:solidFill>
                            <a:srgbClr val="00B050"/>
                          </a:solidFill>
                          <a:effectLst/>
                        </a:rPr>
                        <a:t>4</a:t>
                      </a:r>
                    </a:p>
                  </a:txBody>
                  <a:tcPr marL="17412" marR="17412" marT="17412" marB="17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EE"/>
                    </a:solidFill>
                  </a:tcPr>
                </a:tc>
                <a:extLst>
                  <a:ext uri="{0D108BD9-81ED-4DB2-BD59-A6C34878D82A}">
                    <a16:rowId xmlns:a16="http://schemas.microsoft.com/office/drawing/2014/main" val="1268371674"/>
                  </a:ext>
                </a:extLst>
              </a:tr>
            </a:tbl>
          </a:graphicData>
        </a:graphic>
      </p:graphicFrame>
      <p:sp>
        <p:nvSpPr>
          <p:cNvPr id="5" name="Slide Number Placeholder 4">
            <a:extLst>
              <a:ext uri="{FF2B5EF4-FFF2-40B4-BE49-F238E27FC236}">
                <a16:creationId xmlns:a16="http://schemas.microsoft.com/office/drawing/2014/main" id="{D32B7CF6-F0AF-4187-A07F-6F32F79360BB}"/>
              </a:ext>
            </a:extLst>
          </p:cNvPr>
          <p:cNvSpPr>
            <a:spLocks noGrp="1"/>
          </p:cNvSpPr>
          <p:nvPr>
            <p:ph type="sldNum" sz="quarter" idx="12"/>
          </p:nvPr>
        </p:nvSpPr>
        <p:spPr/>
        <p:txBody>
          <a:bodyPr/>
          <a:lstStyle/>
          <a:p>
            <a:fld id="{D57F1E4F-1CFF-5643-939E-217C01CDF565}" type="slidenum">
              <a:rPr lang="en-US" smtClean="0"/>
              <a:pPr/>
              <a:t>18</a:t>
            </a:fld>
            <a:endParaRPr lang="en-US"/>
          </a:p>
        </p:txBody>
      </p:sp>
    </p:spTree>
    <p:extLst>
      <p:ext uri="{BB962C8B-B14F-4D97-AF65-F5344CB8AC3E}">
        <p14:creationId xmlns:p14="http://schemas.microsoft.com/office/powerpoint/2010/main" val="2015678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ableware, dishware&#10;&#10;Description automatically generated">
            <a:extLst>
              <a:ext uri="{FF2B5EF4-FFF2-40B4-BE49-F238E27FC236}">
                <a16:creationId xmlns:a16="http://schemas.microsoft.com/office/drawing/2014/main" id="{DD2A5541-1128-400E-9899-AED23046092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49621" y="2479979"/>
            <a:ext cx="4822299" cy="3564632"/>
          </a:xfrm>
          <a:prstGeom prst="rect">
            <a:avLst/>
          </a:prstGeom>
        </p:spPr>
      </p:pic>
      <p:sp>
        <p:nvSpPr>
          <p:cNvPr id="2" name="Title 1">
            <a:extLst>
              <a:ext uri="{FF2B5EF4-FFF2-40B4-BE49-F238E27FC236}">
                <a16:creationId xmlns:a16="http://schemas.microsoft.com/office/drawing/2014/main" id="{6E85EAB9-38C3-46B2-8A6D-49A68BF2B776}"/>
              </a:ext>
            </a:extLst>
          </p:cNvPr>
          <p:cNvSpPr>
            <a:spLocks noGrp="1"/>
          </p:cNvSpPr>
          <p:nvPr>
            <p:ph type="title"/>
          </p:nvPr>
        </p:nvSpPr>
        <p:spPr/>
        <p:txBody>
          <a:bodyPr/>
          <a:lstStyle/>
          <a:p>
            <a:r>
              <a:rPr lang="en-US" dirty="0"/>
              <a:t>Questions?</a:t>
            </a:r>
          </a:p>
        </p:txBody>
      </p:sp>
      <p:sp>
        <p:nvSpPr>
          <p:cNvPr id="4" name="Footer Placeholder 3">
            <a:extLst>
              <a:ext uri="{FF2B5EF4-FFF2-40B4-BE49-F238E27FC236}">
                <a16:creationId xmlns:a16="http://schemas.microsoft.com/office/drawing/2014/main" id="{8F9AD298-659B-4735-807F-02034276BDCB}"/>
              </a:ext>
            </a:extLst>
          </p:cNvPr>
          <p:cNvSpPr>
            <a:spLocks noGrp="1"/>
          </p:cNvSpPr>
          <p:nvPr>
            <p:ph type="ftr" sz="quarter" idx="11"/>
          </p:nvPr>
        </p:nvSpPr>
        <p:spPr>
          <a:xfrm>
            <a:off x="379857" y="6318382"/>
            <a:ext cx="6917210" cy="365125"/>
          </a:xfrm>
        </p:spPr>
        <p:txBody>
          <a:bodyPr/>
          <a:lstStyle/>
          <a:p>
            <a:r>
              <a:rPr lang="en-US" dirty="0" err="1"/>
              <a:t>BlackstoneValleyVeggieGardens.com</a:t>
            </a:r>
            <a:r>
              <a:rPr lang="en-US" dirty="0"/>
              <a:t> Blackstone Valley Veggie Gardens</a:t>
            </a:r>
          </a:p>
        </p:txBody>
      </p:sp>
      <p:sp>
        <p:nvSpPr>
          <p:cNvPr id="5" name="Slide Number Placeholder 4">
            <a:extLst>
              <a:ext uri="{FF2B5EF4-FFF2-40B4-BE49-F238E27FC236}">
                <a16:creationId xmlns:a16="http://schemas.microsoft.com/office/drawing/2014/main" id="{F3A41649-C6A0-4310-86CD-9510EAF2B852}"/>
              </a:ext>
            </a:extLst>
          </p:cNvPr>
          <p:cNvSpPr>
            <a:spLocks noGrp="1"/>
          </p:cNvSpPr>
          <p:nvPr>
            <p:ph type="sldNum" sz="quarter" idx="12"/>
          </p:nvPr>
        </p:nvSpPr>
        <p:spPr/>
        <p:txBody>
          <a:bodyPr/>
          <a:lstStyle/>
          <a:p>
            <a:fld id="{D57F1E4F-1CFF-5643-939E-217C01CDF565}" type="slidenum">
              <a:rPr lang="en-US" smtClean="0"/>
              <a:pPr/>
              <a:t>19</a:t>
            </a:fld>
            <a:endParaRPr lang="en-US"/>
          </a:p>
        </p:txBody>
      </p:sp>
      <p:pic>
        <p:nvPicPr>
          <p:cNvPr id="14" name="Content Placeholder 13" descr="A picture containing Ferris wheel, window&#10;&#10;Description automatically generated">
            <a:extLst>
              <a:ext uri="{FF2B5EF4-FFF2-40B4-BE49-F238E27FC236}">
                <a16:creationId xmlns:a16="http://schemas.microsoft.com/office/drawing/2014/main" id="{3ED25FE9-41A5-446B-9F06-17291E69BEF4}"/>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tretch>
            <a:fillRect/>
          </a:stretch>
        </p:blipFill>
        <p:spPr>
          <a:xfrm>
            <a:off x="3507290" y="1919775"/>
            <a:ext cx="2588710" cy="4259060"/>
          </a:xfrm>
        </p:spPr>
      </p:pic>
    </p:spTree>
    <p:extLst>
      <p:ext uri="{BB962C8B-B14F-4D97-AF65-F5344CB8AC3E}">
        <p14:creationId xmlns:p14="http://schemas.microsoft.com/office/powerpoint/2010/main" val="262582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edible seed, sliced&#10;&#10;Description automatically generated">
            <a:extLst>
              <a:ext uri="{FF2B5EF4-FFF2-40B4-BE49-F238E27FC236}">
                <a16:creationId xmlns:a16="http://schemas.microsoft.com/office/drawing/2014/main" id="{D02A3092-901F-4E1A-9FD2-734487D2602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70060" y="3764889"/>
            <a:ext cx="3369641" cy="2695712"/>
          </a:xfrm>
          <a:prstGeom prst="rect">
            <a:avLst/>
          </a:prstGeom>
        </p:spPr>
      </p:pic>
      <p:pic>
        <p:nvPicPr>
          <p:cNvPr id="15" name="Picture 14" descr="A pile of coins&#10;&#10;Description automatically generated with low confidence">
            <a:extLst>
              <a:ext uri="{FF2B5EF4-FFF2-40B4-BE49-F238E27FC236}">
                <a16:creationId xmlns:a16="http://schemas.microsoft.com/office/drawing/2014/main" id="{9E7AC359-36A8-43B8-A281-242D4E453E4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227064" y="3340827"/>
            <a:ext cx="7619048" cy="3304762"/>
          </a:xfrm>
          <a:prstGeom prst="rect">
            <a:avLst/>
          </a:prstGeom>
        </p:spPr>
      </p:pic>
      <p:sp>
        <p:nvSpPr>
          <p:cNvPr id="2" name="Title 1">
            <a:extLst>
              <a:ext uri="{FF2B5EF4-FFF2-40B4-BE49-F238E27FC236}">
                <a16:creationId xmlns:a16="http://schemas.microsoft.com/office/drawing/2014/main" id="{F25FB974-CBDD-43A1-8BD4-9B2AD3616B35}"/>
              </a:ext>
            </a:extLst>
          </p:cNvPr>
          <p:cNvSpPr>
            <a:spLocks noGrp="1"/>
          </p:cNvSpPr>
          <p:nvPr>
            <p:ph type="ctrTitle"/>
          </p:nvPr>
        </p:nvSpPr>
        <p:spPr>
          <a:xfrm>
            <a:off x="581188" y="1254733"/>
            <a:ext cx="10993549" cy="985651"/>
          </a:xfrm>
        </p:spPr>
        <p:txBody>
          <a:bodyPr/>
          <a:lstStyle/>
          <a:p>
            <a:r>
              <a:rPr lang="en-US"/>
              <a:t>The lifecycle of garden seeds</a:t>
            </a:r>
          </a:p>
        </p:txBody>
      </p:sp>
      <p:sp>
        <p:nvSpPr>
          <p:cNvPr id="3" name="Subtitle 2">
            <a:extLst>
              <a:ext uri="{FF2B5EF4-FFF2-40B4-BE49-F238E27FC236}">
                <a16:creationId xmlns:a16="http://schemas.microsoft.com/office/drawing/2014/main" id="{3B33C65A-E083-4948-9317-2F80120EBF48}"/>
              </a:ext>
            </a:extLst>
          </p:cNvPr>
          <p:cNvSpPr>
            <a:spLocks noGrp="1"/>
          </p:cNvSpPr>
          <p:nvPr>
            <p:ph type="subTitle" idx="1"/>
          </p:nvPr>
        </p:nvSpPr>
        <p:spPr/>
        <p:txBody>
          <a:bodyPr/>
          <a:lstStyle/>
          <a:p>
            <a:r>
              <a:rPr lang="en-US"/>
              <a:t>Blackstone  Valley Veggie Gardens Sustainability Series</a:t>
            </a:r>
          </a:p>
        </p:txBody>
      </p:sp>
      <p:graphicFrame>
        <p:nvGraphicFramePr>
          <p:cNvPr id="4" name="Diagram 3">
            <a:extLst>
              <a:ext uri="{FF2B5EF4-FFF2-40B4-BE49-F238E27FC236}">
                <a16:creationId xmlns:a16="http://schemas.microsoft.com/office/drawing/2014/main" id="{C6F6B3A9-6123-4BCE-B479-7B7E0EB0DF2F}"/>
              </a:ext>
            </a:extLst>
          </p:cNvPr>
          <p:cNvGraphicFramePr/>
          <p:nvPr>
            <p:extLst>
              <p:ext uri="{D42A27DB-BD31-4B8C-83A1-F6EECF244321}">
                <p14:modId xmlns:p14="http://schemas.microsoft.com/office/powerpoint/2010/main" val="3449565591"/>
              </p:ext>
            </p:extLst>
          </p:nvPr>
        </p:nvGraphicFramePr>
        <p:xfrm>
          <a:off x="2493394" y="3238149"/>
          <a:ext cx="6700939" cy="29169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Arrow: Down 4">
            <a:extLst>
              <a:ext uri="{FF2B5EF4-FFF2-40B4-BE49-F238E27FC236}">
                <a16:creationId xmlns:a16="http://schemas.microsoft.com/office/drawing/2014/main" id="{3DA34566-8C59-4396-AF77-326E84885857}"/>
              </a:ext>
            </a:extLst>
          </p:cNvPr>
          <p:cNvSpPr/>
          <p:nvPr/>
        </p:nvSpPr>
        <p:spPr>
          <a:xfrm rot="19463930">
            <a:off x="6237005" y="4390019"/>
            <a:ext cx="508164" cy="1042955"/>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AE0AE595-35F7-416C-BFCF-8F1D5BCC4ED9}"/>
              </a:ext>
            </a:extLst>
          </p:cNvPr>
          <p:cNvSpPr/>
          <p:nvPr/>
        </p:nvSpPr>
        <p:spPr>
          <a:xfrm rot="5400000">
            <a:off x="5589780" y="5292211"/>
            <a:ext cx="508164" cy="1042955"/>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C8BAE0A1-3A45-49BB-A417-C6FE77D53266}"/>
              </a:ext>
            </a:extLst>
          </p:cNvPr>
          <p:cNvSpPr/>
          <p:nvPr/>
        </p:nvSpPr>
        <p:spPr>
          <a:xfrm rot="13067169">
            <a:off x="4986400" y="4317941"/>
            <a:ext cx="508164" cy="1042955"/>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late of peanuts&#10;&#10;Description automatically generated with low confidence">
            <a:extLst>
              <a:ext uri="{FF2B5EF4-FFF2-40B4-BE49-F238E27FC236}">
                <a16:creationId xmlns:a16="http://schemas.microsoft.com/office/drawing/2014/main" id="{0C207A09-5889-42AD-B148-BC6EA66EB96A}"/>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223022" y="3903283"/>
            <a:ext cx="4435994" cy="2954717"/>
          </a:xfrm>
          <a:prstGeom prst="rect">
            <a:avLst/>
          </a:prstGeom>
        </p:spPr>
      </p:pic>
      <p:pic>
        <p:nvPicPr>
          <p:cNvPr id="21" name="Picture 20">
            <a:extLst>
              <a:ext uri="{FF2B5EF4-FFF2-40B4-BE49-F238E27FC236}">
                <a16:creationId xmlns:a16="http://schemas.microsoft.com/office/drawing/2014/main" id="{A35E0071-60BE-47E6-A2B0-F83C56AA0F76}"/>
              </a:ext>
            </a:extLst>
          </p:cNvPr>
          <p:cNvPicPr>
            <a:picLocks noChangeAspect="1"/>
          </p:cNvPicPr>
          <p:nvPr/>
        </p:nvPicPr>
        <p:blipFill>
          <a:blip r:embed="rId13"/>
          <a:stretch>
            <a:fillRect/>
          </a:stretch>
        </p:blipFill>
        <p:spPr>
          <a:xfrm>
            <a:off x="8827008" y="69160"/>
            <a:ext cx="2895600" cy="2876550"/>
          </a:xfrm>
          <a:prstGeom prst="rect">
            <a:avLst/>
          </a:prstGeom>
          <a:solidFill>
            <a:schemeClr val="bg1"/>
          </a:solidFill>
          <a:ln>
            <a:solidFill>
              <a:schemeClr val="accent1">
                <a:lumMod val="50000"/>
              </a:schemeClr>
            </a:solidFill>
          </a:ln>
        </p:spPr>
      </p:pic>
      <p:sp>
        <p:nvSpPr>
          <p:cNvPr id="8" name="Footer Placeholder 7">
            <a:extLst>
              <a:ext uri="{FF2B5EF4-FFF2-40B4-BE49-F238E27FC236}">
                <a16:creationId xmlns:a16="http://schemas.microsoft.com/office/drawing/2014/main" id="{2BBC525D-A260-484C-A3ED-F98554764F94}"/>
              </a:ext>
            </a:extLst>
          </p:cNvPr>
          <p:cNvSpPr>
            <a:spLocks noGrp="1"/>
          </p:cNvSpPr>
          <p:nvPr>
            <p:ph type="ftr" sz="quarter" idx="11"/>
          </p:nvPr>
        </p:nvSpPr>
        <p:spPr>
          <a:xfrm>
            <a:off x="581188" y="6418858"/>
            <a:ext cx="6917210" cy="365125"/>
          </a:xfrm>
        </p:spPr>
        <p:txBody>
          <a:bodyPr/>
          <a:lstStyle/>
          <a:p>
            <a:r>
              <a:rPr lang="en-US"/>
              <a:t>BlackstoneValleyVeggieGardens.com   Kate donovan</a:t>
            </a:r>
          </a:p>
        </p:txBody>
      </p:sp>
      <p:sp>
        <p:nvSpPr>
          <p:cNvPr id="9" name="Slide Number Placeholder 8">
            <a:extLst>
              <a:ext uri="{FF2B5EF4-FFF2-40B4-BE49-F238E27FC236}">
                <a16:creationId xmlns:a16="http://schemas.microsoft.com/office/drawing/2014/main" id="{C7AEB417-D4B6-4DF7-8370-C6E07F396821}"/>
              </a:ext>
            </a:extLst>
          </p:cNvPr>
          <p:cNvSpPr>
            <a:spLocks noGrp="1"/>
          </p:cNvSpPr>
          <p:nvPr>
            <p:ph type="sldNum" sz="quarter" idx="12"/>
          </p:nvPr>
        </p:nvSpPr>
        <p:spPr/>
        <p:txBody>
          <a:bodyPr/>
          <a:lstStyle/>
          <a:p>
            <a:fld id="{D57F1E4F-1CFF-5643-939E-217C01CDF565}" type="slidenum">
              <a:rPr lang="en-US" smtClean="0"/>
              <a:pPr/>
              <a:t>2</a:t>
            </a:fld>
            <a:endParaRPr lang="en-US"/>
          </a:p>
        </p:txBody>
      </p:sp>
    </p:spTree>
    <p:extLst>
      <p:ext uri="{BB962C8B-B14F-4D97-AF65-F5344CB8AC3E}">
        <p14:creationId xmlns:p14="http://schemas.microsoft.com/office/powerpoint/2010/main" val="422115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1B36-69A4-43D1-9026-A57CB8D05FC3}"/>
              </a:ext>
            </a:extLst>
          </p:cNvPr>
          <p:cNvSpPr>
            <a:spLocks noGrp="1"/>
          </p:cNvSpPr>
          <p:nvPr>
            <p:ph type="title"/>
          </p:nvPr>
        </p:nvSpPr>
        <p:spPr/>
        <p:txBody>
          <a:bodyPr/>
          <a:lstStyle/>
          <a:p>
            <a:r>
              <a:rPr lang="en-US"/>
              <a:t>Before  you plant</a:t>
            </a:r>
          </a:p>
        </p:txBody>
      </p:sp>
      <p:sp>
        <p:nvSpPr>
          <p:cNvPr id="3" name="Content Placeholder 2">
            <a:extLst>
              <a:ext uri="{FF2B5EF4-FFF2-40B4-BE49-F238E27FC236}">
                <a16:creationId xmlns:a16="http://schemas.microsoft.com/office/drawing/2014/main" id="{64D23A67-EBC8-4BC8-B787-72DEDC102E29}"/>
              </a:ext>
            </a:extLst>
          </p:cNvPr>
          <p:cNvSpPr>
            <a:spLocks noGrp="1"/>
          </p:cNvSpPr>
          <p:nvPr>
            <p:ph idx="1"/>
          </p:nvPr>
        </p:nvSpPr>
        <p:spPr/>
        <p:txBody>
          <a:bodyPr>
            <a:normAutofit lnSpcReduction="10000"/>
          </a:bodyPr>
          <a:lstStyle/>
          <a:p>
            <a:r>
              <a:rPr lang="en-US"/>
              <a:t>Know your “Hardiness Zone”. (6a here in Blackstone, Ma)</a:t>
            </a:r>
          </a:p>
          <a:p>
            <a:pPr lvl="1"/>
            <a:r>
              <a:rPr lang="en-US" b="0" i="0">
                <a:solidFill>
                  <a:srgbClr val="4D5156"/>
                </a:solidFill>
                <a:effectLst/>
                <a:latin typeface="Roboto"/>
              </a:rPr>
              <a:t>A </a:t>
            </a:r>
            <a:r>
              <a:rPr lang="en-US" b="1" i="0">
                <a:solidFill>
                  <a:srgbClr val="5F6368"/>
                </a:solidFill>
                <a:effectLst/>
                <a:latin typeface="Roboto"/>
              </a:rPr>
              <a:t>hardiness zone</a:t>
            </a:r>
            <a:r>
              <a:rPr lang="en-US" b="0" i="0">
                <a:solidFill>
                  <a:srgbClr val="4D5156"/>
                </a:solidFill>
                <a:effectLst/>
                <a:latin typeface="Roboto"/>
              </a:rPr>
              <a:t> is a geographic area </a:t>
            </a:r>
            <a:r>
              <a:rPr lang="en-US" b="1" i="0">
                <a:solidFill>
                  <a:srgbClr val="5F6368"/>
                </a:solidFill>
                <a:effectLst/>
                <a:latin typeface="Roboto"/>
              </a:rPr>
              <a:t>defined</a:t>
            </a:r>
            <a:r>
              <a:rPr lang="en-US" b="0" i="0">
                <a:solidFill>
                  <a:srgbClr val="4D5156"/>
                </a:solidFill>
                <a:effectLst/>
                <a:latin typeface="Roboto"/>
              </a:rPr>
              <a:t> to encompass a certain range of climatic conditions relevant to plant growth. It is </a:t>
            </a:r>
            <a:r>
              <a:rPr lang="en-US">
                <a:solidFill>
                  <a:srgbClr val="202122"/>
                </a:solidFill>
                <a:latin typeface="Arial" panose="020B0604020202020204" pitchFamily="34" charset="0"/>
              </a:rPr>
              <a:t>t</a:t>
            </a:r>
            <a:r>
              <a:rPr lang="en-US" b="0" i="0">
                <a:solidFill>
                  <a:srgbClr val="202122"/>
                </a:solidFill>
                <a:effectLst/>
                <a:latin typeface="Arial" panose="020B0604020202020204" pitchFamily="34" charset="0"/>
              </a:rPr>
              <a:t>he original and most widely used system, developed by the </a:t>
            </a:r>
            <a:r>
              <a:rPr lang="en-US" b="0" i="0" u="none" strike="noStrike">
                <a:solidFill>
                  <a:srgbClr val="0645AD"/>
                </a:solidFill>
                <a:effectLst/>
                <a:latin typeface="Arial" panose="020B0604020202020204" pitchFamily="34" charset="0"/>
                <a:hlinkClick r:id="rId2" tooltip="United States Department of Agriculture"/>
              </a:rPr>
              <a:t>United States Department of Agriculture</a:t>
            </a:r>
            <a:r>
              <a:rPr lang="en-US" b="0" i="0">
                <a:solidFill>
                  <a:srgbClr val="202122"/>
                </a:solidFill>
                <a:effectLst/>
                <a:latin typeface="Arial" panose="020B0604020202020204" pitchFamily="34" charset="0"/>
              </a:rPr>
              <a:t> (USDA) as a rough guide for landscaping and gardening</a:t>
            </a:r>
            <a:r>
              <a:rPr lang="en-US" b="0" i="0">
                <a:solidFill>
                  <a:srgbClr val="4D5156"/>
                </a:solidFill>
                <a:effectLst/>
                <a:latin typeface="Roboto"/>
              </a:rPr>
              <a:t>.</a:t>
            </a:r>
            <a:endParaRPr lang="en-US"/>
          </a:p>
          <a:p>
            <a:r>
              <a:rPr lang="en-US"/>
              <a:t>Be certain that you know when to plant your seeds.</a:t>
            </a:r>
          </a:p>
          <a:p>
            <a:pPr lvl="1"/>
            <a:r>
              <a:rPr lang="en-US"/>
              <a:t>Cool weather crops</a:t>
            </a:r>
          </a:p>
          <a:p>
            <a:pPr lvl="1"/>
            <a:r>
              <a:rPr lang="en-US"/>
              <a:t>Warm weather crops</a:t>
            </a:r>
          </a:p>
          <a:p>
            <a:r>
              <a:rPr lang="en-US"/>
              <a:t>Realize your seed starting method</a:t>
            </a:r>
          </a:p>
          <a:p>
            <a:pPr lvl="1"/>
            <a:r>
              <a:rPr lang="en-US"/>
              <a:t>Indoors under lights</a:t>
            </a:r>
          </a:p>
          <a:p>
            <a:pPr lvl="1"/>
            <a:r>
              <a:rPr lang="en-US"/>
              <a:t>Winter milk jug sowing</a:t>
            </a:r>
          </a:p>
          <a:p>
            <a:pPr lvl="1"/>
            <a:r>
              <a:rPr lang="en-US"/>
              <a:t>Direct sowing</a:t>
            </a:r>
          </a:p>
        </p:txBody>
      </p:sp>
      <p:sp>
        <p:nvSpPr>
          <p:cNvPr id="4" name="Footer Placeholder 3">
            <a:extLst>
              <a:ext uri="{FF2B5EF4-FFF2-40B4-BE49-F238E27FC236}">
                <a16:creationId xmlns:a16="http://schemas.microsoft.com/office/drawing/2014/main" id="{172E19E7-0633-40D3-A06F-B17DE1207E2C}"/>
              </a:ext>
            </a:extLst>
          </p:cNvPr>
          <p:cNvSpPr>
            <a:spLocks noGrp="1"/>
          </p:cNvSpPr>
          <p:nvPr>
            <p:ph type="ftr" sz="quarter" idx="11"/>
          </p:nvPr>
        </p:nvSpPr>
        <p:spPr/>
        <p:txBody>
          <a:bodyPr/>
          <a:lstStyle/>
          <a:p>
            <a:r>
              <a:rPr lang="en-US"/>
              <a:t>BlackstoneValleyVeggieGardens.com Blackstone Valley Veggie Gardens</a:t>
            </a:r>
          </a:p>
        </p:txBody>
      </p:sp>
      <p:sp>
        <p:nvSpPr>
          <p:cNvPr id="5" name="Slide Number Placeholder 4">
            <a:extLst>
              <a:ext uri="{FF2B5EF4-FFF2-40B4-BE49-F238E27FC236}">
                <a16:creationId xmlns:a16="http://schemas.microsoft.com/office/drawing/2014/main" id="{118BEAB0-5C36-4746-9C79-F935EA6224FA}"/>
              </a:ext>
            </a:extLst>
          </p:cNvPr>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88942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AA2CCB6-DFD2-41CD-96FE-0140B7935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6A225C9B-755F-4F91-9681-5E07AFAA7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B49E414-A8CD-4568-94F3-99C3AB657597}"/>
              </a:ext>
            </a:extLst>
          </p:cNvPr>
          <p:cNvPicPr>
            <a:picLocks noGrp="1" noChangeAspect="1"/>
          </p:cNvPicPr>
          <p:nvPr>
            <p:ph idx="1"/>
          </p:nvPr>
        </p:nvPicPr>
        <p:blipFill>
          <a:blip r:embed="rId2"/>
          <a:stretch>
            <a:fillRect/>
          </a:stretch>
        </p:blipFill>
        <p:spPr>
          <a:xfrm>
            <a:off x="130724" y="140115"/>
            <a:ext cx="6680384" cy="6577770"/>
          </a:xfrm>
          <a:prstGeom prst="rect">
            <a:avLst/>
          </a:prstGeom>
        </p:spPr>
      </p:pic>
      <p:sp>
        <p:nvSpPr>
          <p:cNvPr id="20" name="Rectangle 19">
            <a:extLst>
              <a:ext uri="{FF2B5EF4-FFF2-40B4-BE49-F238E27FC236}">
                <a16:creationId xmlns:a16="http://schemas.microsoft.com/office/drawing/2014/main" id="{932CD2CD-6CF3-4EE9-A24A-A41D45DC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A36427-CC91-4278-AFBD-3FD0884E638F}"/>
              </a:ext>
            </a:extLst>
          </p:cNvPr>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3600">
                <a:solidFill>
                  <a:srgbClr val="FFFFFF"/>
                </a:solidFill>
              </a:rPr>
              <a:t>Zone 6 gardening seed schedule</a:t>
            </a:r>
          </a:p>
        </p:txBody>
      </p:sp>
      <p:sp>
        <p:nvSpPr>
          <p:cNvPr id="3" name="Footer Placeholder 2">
            <a:extLst>
              <a:ext uri="{FF2B5EF4-FFF2-40B4-BE49-F238E27FC236}">
                <a16:creationId xmlns:a16="http://schemas.microsoft.com/office/drawing/2014/main" id="{54D06F39-F153-4C7A-9FA0-70767C53DA3B}"/>
              </a:ext>
            </a:extLst>
          </p:cNvPr>
          <p:cNvSpPr>
            <a:spLocks noGrp="1"/>
          </p:cNvSpPr>
          <p:nvPr>
            <p:ph type="ftr" sz="quarter" idx="11"/>
          </p:nvPr>
        </p:nvSpPr>
        <p:spPr/>
        <p:txBody>
          <a:bodyPr/>
          <a:lstStyle/>
          <a:p>
            <a:r>
              <a:rPr lang="en-US" dirty="0"/>
              <a:t>BlackstoneValleyVeggieGardens.com Blackstone Valley Veggie Gardens</a:t>
            </a:r>
          </a:p>
        </p:txBody>
      </p:sp>
      <p:sp>
        <p:nvSpPr>
          <p:cNvPr id="4" name="Slide Number Placeholder 3">
            <a:extLst>
              <a:ext uri="{FF2B5EF4-FFF2-40B4-BE49-F238E27FC236}">
                <a16:creationId xmlns:a16="http://schemas.microsoft.com/office/drawing/2014/main" id="{9DE60B08-770E-4DCD-88DC-C606B8C451A7}"/>
              </a:ext>
            </a:extLst>
          </p:cNvPr>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412552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46320-4777-4B6F-96FB-31EE394F603E}"/>
              </a:ext>
            </a:extLst>
          </p:cNvPr>
          <p:cNvSpPr>
            <a:spLocks noGrp="1"/>
          </p:cNvSpPr>
          <p:nvPr>
            <p:ph type="title"/>
          </p:nvPr>
        </p:nvSpPr>
        <p:spPr/>
        <p:txBody>
          <a:bodyPr/>
          <a:lstStyle/>
          <a:p>
            <a:r>
              <a:rPr lang="en-US"/>
              <a:t>USDA Hardiness map</a:t>
            </a:r>
          </a:p>
        </p:txBody>
      </p:sp>
      <p:pic>
        <p:nvPicPr>
          <p:cNvPr id="5" name="Picture 4">
            <a:extLst>
              <a:ext uri="{FF2B5EF4-FFF2-40B4-BE49-F238E27FC236}">
                <a16:creationId xmlns:a16="http://schemas.microsoft.com/office/drawing/2014/main" id="{AB3F03CE-D80B-46EB-A158-0F83D46EFBBB}"/>
              </a:ext>
            </a:extLst>
          </p:cNvPr>
          <p:cNvPicPr>
            <a:picLocks noChangeAspect="1"/>
          </p:cNvPicPr>
          <p:nvPr/>
        </p:nvPicPr>
        <p:blipFill>
          <a:blip r:embed="rId2"/>
          <a:stretch>
            <a:fillRect/>
          </a:stretch>
        </p:blipFill>
        <p:spPr>
          <a:xfrm>
            <a:off x="581191" y="1868772"/>
            <a:ext cx="7320163" cy="4822983"/>
          </a:xfrm>
          <a:prstGeom prst="rect">
            <a:avLst/>
          </a:prstGeom>
        </p:spPr>
      </p:pic>
      <p:pic>
        <p:nvPicPr>
          <p:cNvPr id="7" name="Picture 6">
            <a:extLst>
              <a:ext uri="{FF2B5EF4-FFF2-40B4-BE49-F238E27FC236}">
                <a16:creationId xmlns:a16="http://schemas.microsoft.com/office/drawing/2014/main" id="{FDBD2AE9-E21B-47EE-8011-0871D6F4298E}"/>
              </a:ext>
            </a:extLst>
          </p:cNvPr>
          <p:cNvPicPr>
            <a:picLocks noChangeAspect="1"/>
          </p:cNvPicPr>
          <p:nvPr/>
        </p:nvPicPr>
        <p:blipFill>
          <a:blip r:embed="rId3"/>
          <a:stretch>
            <a:fillRect/>
          </a:stretch>
        </p:blipFill>
        <p:spPr>
          <a:xfrm>
            <a:off x="8094235" y="1868771"/>
            <a:ext cx="3680698" cy="4822983"/>
          </a:xfrm>
          <a:prstGeom prst="rect">
            <a:avLst/>
          </a:prstGeom>
        </p:spPr>
      </p:pic>
      <p:sp>
        <p:nvSpPr>
          <p:cNvPr id="3" name="Footer Placeholder 2">
            <a:extLst>
              <a:ext uri="{FF2B5EF4-FFF2-40B4-BE49-F238E27FC236}">
                <a16:creationId xmlns:a16="http://schemas.microsoft.com/office/drawing/2014/main" id="{7D1CBE4E-031A-41F5-B8FD-8160A5D8563B}"/>
              </a:ext>
            </a:extLst>
          </p:cNvPr>
          <p:cNvSpPr>
            <a:spLocks noGrp="1"/>
          </p:cNvSpPr>
          <p:nvPr>
            <p:ph type="ftr" sz="quarter" idx="11"/>
          </p:nvPr>
        </p:nvSpPr>
        <p:spPr/>
        <p:txBody>
          <a:bodyPr/>
          <a:lstStyle/>
          <a:p>
            <a:r>
              <a:rPr lang="en-US"/>
              <a:t>BlackstoneValleyVeggieGardens.com Blackstone Valley Veggie Gardens</a:t>
            </a:r>
          </a:p>
        </p:txBody>
      </p:sp>
      <p:sp>
        <p:nvSpPr>
          <p:cNvPr id="4" name="Slide Number Placeholder 3">
            <a:extLst>
              <a:ext uri="{FF2B5EF4-FFF2-40B4-BE49-F238E27FC236}">
                <a16:creationId xmlns:a16="http://schemas.microsoft.com/office/drawing/2014/main" id="{6912042D-9F37-47F7-8A9E-5AA18DA65E67}"/>
              </a:ext>
            </a:extLst>
          </p:cNvPr>
          <p:cNvSpPr>
            <a:spLocks noGrp="1"/>
          </p:cNvSpPr>
          <p:nvPr>
            <p:ph type="sldNum" sz="quarter" idx="12"/>
          </p:nvPr>
        </p:nvSpPr>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261750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B4-102D-40DC-8B5D-2DF40C272FEC}"/>
              </a:ext>
            </a:extLst>
          </p:cNvPr>
          <p:cNvSpPr>
            <a:spLocks noGrp="1"/>
          </p:cNvSpPr>
          <p:nvPr>
            <p:ph type="title"/>
          </p:nvPr>
        </p:nvSpPr>
        <p:spPr/>
        <p:txBody>
          <a:bodyPr/>
          <a:lstStyle/>
          <a:p>
            <a:r>
              <a:rPr lang="en-US"/>
              <a:t>Reading your seed package</a:t>
            </a:r>
          </a:p>
        </p:txBody>
      </p:sp>
      <p:sp>
        <p:nvSpPr>
          <p:cNvPr id="3" name="Content Placeholder 2">
            <a:extLst>
              <a:ext uri="{FF2B5EF4-FFF2-40B4-BE49-F238E27FC236}">
                <a16:creationId xmlns:a16="http://schemas.microsoft.com/office/drawing/2014/main" id="{2B0DD036-B728-421E-B673-83007B15D01F}"/>
              </a:ext>
            </a:extLst>
          </p:cNvPr>
          <p:cNvSpPr>
            <a:spLocks noGrp="1"/>
          </p:cNvSpPr>
          <p:nvPr>
            <p:ph idx="1"/>
          </p:nvPr>
        </p:nvSpPr>
        <p:spPr>
          <a:xfrm>
            <a:off x="581192" y="1977324"/>
            <a:ext cx="4342499" cy="3678303"/>
          </a:xfrm>
        </p:spPr>
        <p:txBody>
          <a:bodyPr>
            <a:normAutofit lnSpcReduction="10000"/>
          </a:bodyPr>
          <a:lstStyle/>
          <a:p>
            <a:r>
              <a:rPr lang="en-US" dirty="0"/>
              <a:t>Plant Name in English</a:t>
            </a:r>
          </a:p>
          <a:p>
            <a:r>
              <a:rPr lang="en-US" dirty="0"/>
              <a:t>Latin Name</a:t>
            </a:r>
          </a:p>
          <a:p>
            <a:r>
              <a:rPr lang="en-US" dirty="0"/>
              <a:t>Description</a:t>
            </a:r>
          </a:p>
          <a:p>
            <a:r>
              <a:rPr lang="en-US" dirty="0"/>
              <a:t>Type – Annual or Perennial</a:t>
            </a:r>
          </a:p>
          <a:p>
            <a:r>
              <a:rPr lang="en-US" dirty="0"/>
              <a:t>Planting Depth—important</a:t>
            </a:r>
          </a:p>
          <a:p>
            <a:r>
              <a:rPr lang="en-US" dirty="0"/>
              <a:t>Thin to –Distance between plants</a:t>
            </a:r>
          </a:p>
          <a:p>
            <a:r>
              <a:rPr lang="en-US" dirty="0"/>
              <a:t>Sun/Shade</a:t>
            </a:r>
          </a:p>
          <a:p>
            <a:r>
              <a:rPr lang="en-US" dirty="0"/>
              <a:t>*Start Indoors—needs hardiness zone</a:t>
            </a:r>
          </a:p>
          <a:p>
            <a:r>
              <a:rPr lang="en-US" dirty="0"/>
              <a:t>Blooms—for flowering plants</a:t>
            </a:r>
          </a:p>
          <a:p>
            <a:endParaRPr lang="en-US" dirty="0"/>
          </a:p>
        </p:txBody>
      </p:sp>
      <p:pic>
        <p:nvPicPr>
          <p:cNvPr id="5" name="Picture 4">
            <a:extLst>
              <a:ext uri="{FF2B5EF4-FFF2-40B4-BE49-F238E27FC236}">
                <a16:creationId xmlns:a16="http://schemas.microsoft.com/office/drawing/2014/main" id="{E042E085-30A0-42DE-8238-20BA4ECD315D}"/>
              </a:ext>
            </a:extLst>
          </p:cNvPr>
          <p:cNvPicPr>
            <a:picLocks noChangeAspect="1"/>
          </p:cNvPicPr>
          <p:nvPr/>
        </p:nvPicPr>
        <p:blipFill>
          <a:blip r:embed="rId2"/>
          <a:stretch>
            <a:fillRect/>
          </a:stretch>
        </p:blipFill>
        <p:spPr>
          <a:xfrm>
            <a:off x="7537538" y="1715956"/>
            <a:ext cx="3775231" cy="4973359"/>
          </a:xfrm>
          <a:prstGeom prst="rect">
            <a:avLst/>
          </a:prstGeom>
        </p:spPr>
      </p:pic>
      <p:sp>
        <p:nvSpPr>
          <p:cNvPr id="6" name="TextBox 5">
            <a:extLst>
              <a:ext uri="{FF2B5EF4-FFF2-40B4-BE49-F238E27FC236}">
                <a16:creationId xmlns:a16="http://schemas.microsoft.com/office/drawing/2014/main" id="{AB8AD7A6-5CC1-435C-BBC5-61F4191C3EC9}"/>
              </a:ext>
            </a:extLst>
          </p:cNvPr>
          <p:cNvSpPr txBox="1"/>
          <p:nvPr/>
        </p:nvSpPr>
        <p:spPr>
          <a:xfrm flipH="1">
            <a:off x="626911" y="5990492"/>
            <a:ext cx="1332016" cy="369332"/>
          </a:xfrm>
          <a:prstGeom prst="rect">
            <a:avLst/>
          </a:prstGeom>
          <a:noFill/>
        </p:spPr>
        <p:txBody>
          <a:bodyPr wrap="square" rtlCol="0">
            <a:spAutoFit/>
          </a:bodyPr>
          <a:lstStyle/>
          <a:p>
            <a:r>
              <a:rPr lang="en-US"/>
              <a:t>*</a:t>
            </a:r>
          </a:p>
        </p:txBody>
      </p:sp>
      <p:graphicFrame>
        <p:nvGraphicFramePr>
          <p:cNvPr id="7" name="Table 6">
            <a:extLst>
              <a:ext uri="{FF2B5EF4-FFF2-40B4-BE49-F238E27FC236}">
                <a16:creationId xmlns:a16="http://schemas.microsoft.com/office/drawing/2014/main" id="{ABEA0412-06EE-45E0-82ED-2628B4EBB7BC}"/>
              </a:ext>
            </a:extLst>
          </p:cNvPr>
          <p:cNvGraphicFramePr>
            <a:graphicFrameLocks noGrp="1"/>
          </p:cNvGraphicFramePr>
          <p:nvPr>
            <p:extLst>
              <p:ext uri="{D42A27DB-BD31-4B8C-83A1-F6EECF244321}">
                <p14:modId xmlns:p14="http://schemas.microsoft.com/office/powerpoint/2010/main" val="1382612064"/>
              </p:ext>
            </p:extLst>
          </p:nvPr>
        </p:nvGraphicFramePr>
        <p:xfrm>
          <a:off x="954215" y="5729124"/>
          <a:ext cx="6210300" cy="853440"/>
        </p:xfrm>
        <a:graphic>
          <a:graphicData uri="http://schemas.openxmlformats.org/drawingml/2006/table">
            <a:tbl>
              <a:tblPr/>
              <a:tblGrid>
                <a:gridCol w="2070100">
                  <a:extLst>
                    <a:ext uri="{9D8B030D-6E8A-4147-A177-3AD203B41FA5}">
                      <a16:colId xmlns:a16="http://schemas.microsoft.com/office/drawing/2014/main" val="560440599"/>
                    </a:ext>
                  </a:extLst>
                </a:gridCol>
                <a:gridCol w="2070100">
                  <a:extLst>
                    <a:ext uri="{9D8B030D-6E8A-4147-A177-3AD203B41FA5}">
                      <a16:colId xmlns:a16="http://schemas.microsoft.com/office/drawing/2014/main" val="1571098844"/>
                    </a:ext>
                  </a:extLst>
                </a:gridCol>
                <a:gridCol w="2070100">
                  <a:extLst>
                    <a:ext uri="{9D8B030D-6E8A-4147-A177-3AD203B41FA5}">
                      <a16:colId xmlns:a16="http://schemas.microsoft.com/office/drawing/2014/main" val="1068232139"/>
                    </a:ext>
                  </a:extLst>
                </a:gridCol>
              </a:tblGrid>
              <a:tr h="247650">
                <a:tc>
                  <a:txBody>
                    <a:bodyPr/>
                    <a:lstStyle/>
                    <a:p>
                      <a:pPr algn="l" fontAlgn="t"/>
                      <a:r>
                        <a:rPr lang="en-US" b="1">
                          <a:solidFill>
                            <a:srgbClr val="000000"/>
                          </a:solidFill>
                          <a:effectLst/>
                        </a:rPr>
                        <a:t>Zone</a:t>
                      </a:r>
                    </a:p>
                  </a:txBody>
                  <a:tcPr marR="9525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b="1">
                          <a:solidFill>
                            <a:srgbClr val="000000"/>
                          </a:solidFill>
                          <a:effectLst/>
                        </a:rPr>
                        <a:t>Last Frost Date</a:t>
                      </a:r>
                    </a:p>
                  </a:txBody>
                  <a:tcPr marL="95250" marR="9525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b="1">
                          <a:solidFill>
                            <a:srgbClr val="000000"/>
                          </a:solidFill>
                          <a:effectLst/>
                        </a:rPr>
                        <a:t>First Frost Date</a:t>
                      </a:r>
                    </a:p>
                  </a:txBody>
                  <a:tcPr marL="95250" marR="9525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1973408"/>
                  </a:ext>
                </a:extLst>
              </a:tr>
              <a:tr h="247650">
                <a:tc>
                  <a:txBody>
                    <a:bodyPr/>
                    <a:lstStyle/>
                    <a:p>
                      <a:r>
                        <a:rPr lang="en-US">
                          <a:effectLst/>
                        </a:rPr>
                        <a:t>6</a:t>
                      </a:r>
                    </a:p>
                  </a:txBody>
                  <a:tcPr marR="9525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effectLst/>
                        </a:rPr>
                        <a:t>April </a:t>
                      </a:r>
                      <a:r>
                        <a:rPr lang="en-US" b="1">
                          <a:effectLst/>
                        </a:rPr>
                        <a:t>1-21</a:t>
                      </a:r>
                      <a:endParaRPr lang="en-US">
                        <a:effectLst/>
                      </a:endParaRPr>
                    </a:p>
                  </a:txBody>
                  <a:tcPr marL="95250" marR="9525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effectLst/>
                        </a:rPr>
                        <a:t>October 17-31</a:t>
                      </a:r>
                    </a:p>
                  </a:txBody>
                  <a:tcPr marL="95250" marR="9525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784199"/>
                  </a:ext>
                </a:extLst>
              </a:tr>
            </a:tbl>
          </a:graphicData>
        </a:graphic>
      </p:graphicFrame>
      <p:pic>
        <p:nvPicPr>
          <p:cNvPr id="13" name="Picture 12" descr="A pink flower with a yellow center&#10;&#10;Description automatically generated with medium confidence">
            <a:extLst>
              <a:ext uri="{FF2B5EF4-FFF2-40B4-BE49-F238E27FC236}">
                <a16:creationId xmlns:a16="http://schemas.microsoft.com/office/drawing/2014/main" id="{46DD0760-B94D-4540-83EC-64BA8362ED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820275" y="168685"/>
            <a:ext cx="2371725" cy="2045613"/>
          </a:xfrm>
          <a:prstGeom prst="rect">
            <a:avLst/>
          </a:prstGeom>
        </p:spPr>
      </p:pic>
      <p:pic>
        <p:nvPicPr>
          <p:cNvPr id="15" name="Picture 14" descr="A close up of a flower&#10;&#10;Description automatically generated">
            <a:extLst>
              <a:ext uri="{FF2B5EF4-FFF2-40B4-BE49-F238E27FC236}">
                <a16:creationId xmlns:a16="http://schemas.microsoft.com/office/drawing/2014/main" id="{C5687CE1-403A-46E2-9F0F-15463172DD7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174264" y="168685"/>
            <a:ext cx="2636611" cy="1930768"/>
          </a:xfrm>
          <a:prstGeom prst="rect">
            <a:avLst/>
          </a:prstGeom>
        </p:spPr>
      </p:pic>
      <p:sp>
        <p:nvSpPr>
          <p:cNvPr id="4" name="Footer Placeholder 3">
            <a:extLst>
              <a:ext uri="{FF2B5EF4-FFF2-40B4-BE49-F238E27FC236}">
                <a16:creationId xmlns:a16="http://schemas.microsoft.com/office/drawing/2014/main" id="{DC2888E2-6EA1-46E4-8054-4A2B907DCF80}"/>
              </a:ext>
            </a:extLst>
          </p:cNvPr>
          <p:cNvSpPr>
            <a:spLocks noGrp="1"/>
          </p:cNvSpPr>
          <p:nvPr>
            <p:ph type="ftr" sz="quarter" idx="11"/>
          </p:nvPr>
        </p:nvSpPr>
        <p:spPr>
          <a:xfrm>
            <a:off x="322289" y="6478807"/>
            <a:ext cx="6917210" cy="365125"/>
          </a:xfrm>
        </p:spPr>
        <p:txBody>
          <a:bodyPr/>
          <a:lstStyle/>
          <a:p>
            <a:r>
              <a:rPr lang="en-US" dirty="0"/>
              <a:t>BlackstoneValleyVeggieGardens.com Blackstone Valley Veggie Gardens</a:t>
            </a:r>
          </a:p>
        </p:txBody>
      </p:sp>
      <p:sp>
        <p:nvSpPr>
          <p:cNvPr id="8" name="Slide Number Placeholder 7">
            <a:extLst>
              <a:ext uri="{FF2B5EF4-FFF2-40B4-BE49-F238E27FC236}">
                <a16:creationId xmlns:a16="http://schemas.microsoft.com/office/drawing/2014/main" id="{A3E4628E-FDE1-426B-B8D2-E196CF1E8E3D}"/>
              </a:ext>
            </a:extLst>
          </p:cNvPr>
          <p:cNvSpPr>
            <a:spLocks noGrp="1"/>
          </p:cNvSpPr>
          <p:nvPr>
            <p:ph type="sldNum" sz="quarter" idx="12"/>
          </p:nvPr>
        </p:nvSpPr>
        <p:spPr/>
        <p:txBody>
          <a:bodyPr/>
          <a:lstStyle/>
          <a:p>
            <a:fld id="{D57F1E4F-1CFF-5643-939E-217C01CDF565}" type="slidenum">
              <a:rPr lang="en-US" smtClean="0"/>
              <a:pPr/>
              <a:t>6</a:t>
            </a:fld>
            <a:endParaRPr lang="en-US"/>
          </a:p>
        </p:txBody>
      </p:sp>
    </p:spTree>
    <p:extLst>
      <p:ext uri="{BB962C8B-B14F-4D97-AF65-F5344CB8AC3E}">
        <p14:creationId xmlns:p14="http://schemas.microsoft.com/office/powerpoint/2010/main" val="235796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AB54-42FD-420A-9594-4CC89672D6CF}"/>
              </a:ext>
            </a:extLst>
          </p:cNvPr>
          <p:cNvSpPr>
            <a:spLocks noGrp="1"/>
          </p:cNvSpPr>
          <p:nvPr>
            <p:ph type="title"/>
          </p:nvPr>
        </p:nvSpPr>
        <p:spPr/>
        <p:txBody>
          <a:bodyPr/>
          <a:lstStyle/>
          <a:p>
            <a:r>
              <a:rPr lang="en-US"/>
              <a:t>Winter Sowing (</a:t>
            </a:r>
            <a:r>
              <a:rPr lang="en-US" sz="2000" i="1"/>
              <a:t>Also known as milk jug sowing</a:t>
            </a:r>
            <a:r>
              <a:rPr lang="en-US"/>
              <a:t>)</a:t>
            </a:r>
          </a:p>
        </p:txBody>
      </p:sp>
      <p:pic>
        <p:nvPicPr>
          <p:cNvPr id="4" name="Online Media 3" title="Gardening in the Winter: How to Start Seeds Outside Early (Winter Sowing)">
            <a:hlinkClick r:id="" action="ppaction://media"/>
            <a:extLst>
              <a:ext uri="{FF2B5EF4-FFF2-40B4-BE49-F238E27FC236}">
                <a16:creationId xmlns:a16="http://schemas.microsoft.com/office/drawing/2014/main" id="{BB61C92D-0CA4-4D59-9293-2BBE71C64628}"/>
              </a:ext>
            </a:extLst>
          </p:cNvPr>
          <p:cNvPicPr>
            <a:picLocks noRot="1" noChangeAspect="1"/>
          </p:cNvPicPr>
          <p:nvPr>
            <a:videoFile r:link="rId1"/>
          </p:nvPr>
        </p:nvPicPr>
        <p:blipFill>
          <a:blip r:embed="rId3"/>
          <a:stretch>
            <a:fillRect/>
          </a:stretch>
        </p:blipFill>
        <p:spPr>
          <a:xfrm>
            <a:off x="5001359" y="2209800"/>
            <a:ext cx="6609449" cy="3734339"/>
          </a:xfrm>
          <a:prstGeom prst="rect">
            <a:avLst/>
          </a:prstGeom>
        </p:spPr>
      </p:pic>
      <p:sp>
        <p:nvSpPr>
          <p:cNvPr id="5" name="TextBox 4">
            <a:extLst>
              <a:ext uri="{FF2B5EF4-FFF2-40B4-BE49-F238E27FC236}">
                <a16:creationId xmlns:a16="http://schemas.microsoft.com/office/drawing/2014/main" id="{2A88165B-FF61-4375-ADB5-435D420637D2}"/>
              </a:ext>
            </a:extLst>
          </p:cNvPr>
          <p:cNvSpPr txBox="1"/>
          <p:nvPr/>
        </p:nvSpPr>
        <p:spPr>
          <a:xfrm>
            <a:off x="171617" y="1987437"/>
            <a:ext cx="5495758" cy="3816429"/>
          </a:xfrm>
          <a:prstGeom prst="rect">
            <a:avLst/>
          </a:prstGeom>
          <a:noFill/>
        </p:spPr>
        <p:txBody>
          <a:bodyPr wrap="square" rtlCol="0">
            <a:spAutoFit/>
          </a:bodyPr>
          <a:lstStyle/>
          <a:p>
            <a:pPr marL="285750" indent="-285750" algn="l">
              <a:spcBef>
                <a:spcPts val="600"/>
              </a:spcBef>
              <a:spcAft>
                <a:spcPts val="600"/>
              </a:spcAft>
              <a:buFont typeface="Wingdings" panose="05000000000000000000" pitchFamily="2" charset="2"/>
              <a:buChar char="q"/>
            </a:pPr>
            <a:r>
              <a:rPr lang="en-US" b="0" i="0">
                <a:solidFill>
                  <a:srgbClr val="202124"/>
                </a:solidFill>
                <a:effectLst/>
                <a:latin typeface="arial" panose="020B0604020202020204" pitchFamily="34" charset="0"/>
              </a:rPr>
              <a:t>Find a Suitable Container</a:t>
            </a:r>
          </a:p>
          <a:p>
            <a:pPr marL="285750" indent="-285750" algn="l">
              <a:spcBef>
                <a:spcPts val="600"/>
              </a:spcBef>
              <a:spcAft>
                <a:spcPts val="600"/>
              </a:spcAft>
              <a:buFont typeface="Wingdings" panose="05000000000000000000" pitchFamily="2" charset="2"/>
              <a:buChar char="q"/>
            </a:pPr>
            <a:r>
              <a:rPr lang="en-US" b="0" i="0">
                <a:solidFill>
                  <a:srgbClr val="202124"/>
                </a:solidFill>
                <a:effectLst/>
                <a:latin typeface="arial" panose="020B0604020202020204" pitchFamily="34" charset="0"/>
              </a:rPr>
              <a:t>Poke Holes in the Bottom of the Container</a:t>
            </a:r>
          </a:p>
          <a:p>
            <a:pPr marL="285750" indent="-285750" algn="l">
              <a:spcBef>
                <a:spcPts val="600"/>
              </a:spcBef>
              <a:spcAft>
                <a:spcPts val="600"/>
              </a:spcAft>
              <a:buFont typeface="Wingdings" panose="05000000000000000000" pitchFamily="2" charset="2"/>
              <a:buChar char="q"/>
            </a:pPr>
            <a:r>
              <a:rPr lang="en-US" b="0" i="0">
                <a:solidFill>
                  <a:srgbClr val="202124"/>
                </a:solidFill>
                <a:effectLst/>
                <a:latin typeface="arial" panose="020B0604020202020204" pitchFamily="34" charset="0"/>
              </a:rPr>
              <a:t>Cut Open the Container</a:t>
            </a:r>
          </a:p>
          <a:p>
            <a:pPr marL="285750" indent="-285750" algn="l">
              <a:spcBef>
                <a:spcPts val="600"/>
              </a:spcBef>
              <a:spcAft>
                <a:spcPts val="600"/>
              </a:spcAft>
              <a:buFont typeface="Wingdings" panose="05000000000000000000" pitchFamily="2" charset="2"/>
              <a:buChar char="q"/>
            </a:pPr>
            <a:r>
              <a:rPr lang="en-US" b="0" i="0">
                <a:solidFill>
                  <a:srgbClr val="202124"/>
                </a:solidFill>
                <a:effectLst/>
                <a:latin typeface="arial" panose="020B0604020202020204" pitchFamily="34" charset="0"/>
              </a:rPr>
              <a:t>Add Soil. </a:t>
            </a:r>
          </a:p>
          <a:p>
            <a:pPr marL="285750" indent="-285750" algn="l">
              <a:spcBef>
                <a:spcPts val="600"/>
              </a:spcBef>
              <a:spcAft>
                <a:spcPts val="600"/>
              </a:spcAft>
              <a:buFont typeface="Wingdings" panose="05000000000000000000" pitchFamily="2" charset="2"/>
              <a:buChar char="q"/>
            </a:pPr>
            <a:r>
              <a:rPr lang="en-US" b="0" i="0">
                <a:solidFill>
                  <a:srgbClr val="202124"/>
                </a:solidFill>
                <a:effectLst/>
                <a:latin typeface="arial" panose="020B0604020202020204" pitchFamily="34" charset="0"/>
              </a:rPr>
              <a:t>Plant Your Seeds. </a:t>
            </a:r>
          </a:p>
          <a:p>
            <a:pPr marL="285750" indent="-285750" algn="l">
              <a:spcBef>
                <a:spcPts val="600"/>
              </a:spcBef>
              <a:spcAft>
                <a:spcPts val="600"/>
              </a:spcAft>
              <a:buFont typeface="Wingdings" panose="05000000000000000000" pitchFamily="2" charset="2"/>
              <a:buChar char="q"/>
            </a:pPr>
            <a:r>
              <a:rPr lang="en-US" b="0" i="0">
                <a:solidFill>
                  <a:srgbClr val="202124"/>
                </a:solidFill>
                <a:effectLst/>
                <a:latin typeface="arial" panose="020B0604020202020204" pitchFamily="34" charset="0"/>
              </a:rPr>
              <a:t>Add Water.</a:t>
            </a:r>
          </a:p>
          <a:p>
            <a:pPr marL="285750" indent="-285750" algn="l">
              <a:spcBef>
                <a:spcPts val="600"/>
              </a:spcBef>
              <a:spcAft>
                <a:spcPts val="600"/>
              </a:spcAft>
              <a:buFont typeface="Wingdings" panose="05000000000000000000" pitchFamily="2" charset="2"/>
              <a:buChar char="q"/>
            </a:pPr>
            <a:r>
              <a:rPr lang="en-US" b="0" i="0">
                <a:solidFill>
                  <a:srgbClr val="202124"/>
                </a:solidFill>
                <a:effectLst/>
                <a:latin typeface="arial" panose="020B0604020202020204" pitchFamily="34" charset="0"/>
              </a:rPr>
              <a:t>Use Duct Tape to Seal the Container.</a:t>
            </a:r>
          </a:p>
          <a:p>
            <a:pPr marL="285750" indent="-285750" algn="l">
              <a:spcBef>
                <a:spcPts val="600"/>
              </a:spcBef>
              <a:spcAft>
                <a:spcPts val="600"/>
              </a:spcAft>
              <a:buFont typeface="Wingdings" panose="05000000000000000000" pitchFamily="2" charset="2"/>
              <a:buChar char="q"/>
            </a:pPr>
            <a:r>
              <a:rPr lang="en-US">
                <a:solidFill>
                  <a:srgbClr val="202124"/>
                </a:solidFill>
                <a:latin typeface="arial" panose="020B0604020202020204" pitchFamily="34" charset="0"/>
              </a:rPr>
              <a:t>Label the container</a:t>
            </a:r>
          </a:p>
          <a:p>
            <a:pPr marL="285750" indent="-285750">
              <a:spcBef>
                <a:spcPts val="600"/>
              </a:spcBef>
              <a:spcAft>
                <a:spcPts val="600"/>
              </a:spcAft>
              <a:buFont typeface="Wingdings" panose="05000000000000000000" pitchFamily="2" charset="2"/>
              <a:buChar char="q"/>
            </a:pPr>
            <a:r>
              <a:rPr lang="en-US"/>
              <a:t>Put your jug outside</a:t>
            </a:r>
          </a:p>
        </p:txBody>
      </p:sp>
      <p:sp>
        <p:nvSpPr>
          <p:cNvPr id="3" name="Footer Placeholder 2">
            <a:extLst>
              <a:ext uri="{FF2B5EF4-FFF2-40B4-BE49-F238E27FC236}">
                <a16:creationId xmlns:a16="http://schemas.microsoft.com/office/drawing/2014/main" id="{E741A4FB-3BC4-4805-BFF2-B9572C737642}"/>
              </a:ext>
            </a:extLst>
          </p:cNvPr>
          <p:cNvSpPr>
            <a:spLocks noGrp="1"/>
          </p:cNvSpPr>
          <p:nvPr>
            <p:ph type="ftr" sz="quarter" idx="11"/>
          </p:nvPr>
        </p:nvSpPr>
        <p:spPr/>
        <p:txBody>
          <a:bodyPr/>
          <a:lstStyle/>
          <a:p>
            <a:r>
              <a:rPr lang="en-US"/>
              <a:t>BlackstoneValleyVeggieGardens.com Blackstone Valley Veggie Gardens</a:t>
            </a:r>
          </a:p>
        </p:txBody>
      </p:sp>
      <p:sp>
        <p:nvSpPr>
          <p:cNvPr id="6" name="Slide Number Placeholder 5">
            <a:extLst>
              <a:ext uri="{FF2B5EF4-FFF2-40B4-BE49-F238E27FC236}">
                <a16:creationId xmlns:a16="http://schemas.microsoft.com/office/drawing/2014/main" id="{7ADF46CD-B7DA-4B3B-B67F-CCBB02D89F6B}"/>
              </a:ext>
            </a:extLst>
          </p:cNvPr>
          <p:cNvSpPr>
            <a:spLocks noGrp="1"/>
          </p:cNvSpPr>
          <p:nvPr>
            <p:ph type="sldNum" sz="quarter" idx="12"/>
          </p:nvPr>
        </p:nvSpPr>
        <p:spPr/>
        <p:txBody>
          <a:bodyPr/>
          <a:lstStyle/>
          <a:p>
            <a:fld id="{D57F1E4F-1CFF-5643-939E-217C01CDF565}" type="slidenum">
              <a:rPr lang="en-US" smtClean="0"/>
              <a:pPr/>
              <a:t>7</a:t>
            </a:fld>
            <a:endParaRPr lang="en-US"/>
          </a:p>
        </p:txBody>
      </p:sp>
    </p:spTree>
    <p:extLst>
      <p:ext uri="{BB962C8B-B14F-4D97-AF65-F5344CB8AC3E}">
        <p14:creationId xmlns:p14="http://schemas.microsoft.com/office/powerpoint/2010/main" val="186509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BEF3-8EBF-422C-9E9F-51E08D6FD820}"/>
              </a:ext>
            </a:extLst>
          </p:cNvPr>
          <p:cNvSpPr>
            <a:spLocks noGrp="1"/>
          </p:cNvSpPr>
          <p:nvPr>
            <p:ph type="title"/>
          </p:nvPr>
        </p:nvSpPr>
        <p:spPr/>
        <p:txBody>
          <a:bodyPr/>
          <a:lstStyle/>
          <a:p>
            <a:r>
              <a:rPr lang="en-US"/>
              <a:t>Indoor Seed starting.</a:t>
            </a:r>
          </a:p>
        </p:txBody>
      </p:sp>
      <p:sp>
        <p:nvSpPr>
          <p:cNvPr id="3" name="Content Placeholder 2">
            <a:extLst>
              <a:ext uri="{FF2B5EF4-FFF2-40B4-BE49-F238E27FC236}">
                <a16:creationId xmlns:a16="http://schemas.microsoft.com/office/drawing/2014/main" id="{C0849B88-223C-4EEF-961D-1FEBE6085BEF}"/>
              </a:ext>
            </a:extLst>
          </p:cNvPr>
          <p:cNvSpPr>
            <a:spLocks noGrp="1"/>
          </p:cNvSpPr>
          <p:nvPr>
            <p:ph idx="1"/>
          </p:nvPr>
        </p:nvSpPr>
        <p:spPr>
          <a:xfrm>
            <a:off x="581192" y="2180496"/>
            <a:ext cx="11029615" cy="4325812"/>
          </a:xfrm>
        </p:spPr>
        <p:txBody>
          <a:bodyPr>
            <a:normAutofit fontScale="25000" lnSpcReduction="20000"/>
          </a:bodyPr>
          <a:lstStyle/>
          <a:p>
            <a:pPr algn="l">
              <a:buFont typeface="+mj-lt"/>
              <a:buAutoNum type="arabicPeriod"/>
            </a:pPr>
            <a:r>
              <a:rPr lang="en-US" sz="9600" b="1" i="0" dirty="0">
                <a:solidFill>
                  <a:srgbClr val="202124"/>
                </a:solidFill>
                <a:effectLst/>
                <a:latin typeface="Gill Sans Nova Cond Lt" panose="020B0604020202020204" pitchFamily="34" charset="0"/>
              </a:rPr>
              <a:t>Set up a lighted seed starting area</a:t>
            </a:r>
          </a:p>
          <a:p>
            <a:pPr algn="l">
              <a:buFont typeface="+mj-lt"/>
              <a:buAutoNum type="arabicPeriod"/>
            </a:pPr>
            <a:r>
              <a:rPr lang="en-US" sz="9600" b="1" i="0" dirty="0">
                <a:solidFill>
                  <a:srgbClr val="202124"/>
                </a:solidFill>
                <a:effectLst/>
                <a:latin typeface="Gill Sans Nova Cond Lt" panose="020B0604020202020204" pitchFamily="34" charset="0"/>
              </a:rPr>
              <a:t>Gather growing containers to start your seedling</a:t>
            </a:r>
          </a:p>
          <a:p>
            <a:pPr algn="l">
              <a:buFont typeface="+mj-lt"/>
              <a:buAutoNum type="arabicPeriod"/>
            </a:pPr>
            <a:r>
              <a:rPr lang="en-US" sz="9600" b="1" i="0" dirty="0">
                <a:solidFill>
                  <a:srgbClr val="202124"/>
                </a:solidFill>
                <a:effectLst/>
                <a:latin typeface="Gill Sans Nova Cond Lt" panose="020B0604020202020204" pitchFamily="34" charset="0"/>
              </a:rPr>
              <a:t>Prepare your seed starting soil</a:t>
            </a:r>
          </a:p>
          <a:p>
            <a:pPr algn="l">
              <a:buFont typeface="+mj-lt"/>
              <a:buAutoNum type="arabicPeriod"/>
            </a:pPr>
            <a:r>
              <a:rPr lang="en-US" sz="9600" b="1" i="0" dirty="0">
                <a:solidFill>
                  <a:srgbClr val="202124"/>
                </a:solidFill>
                <a:effectLst/>
                <a:latin typeface="Gill Sans Nova Cond Lt" panose="020B0604020202020204" pitchFamily="34" charset="0"/>
              </a:rPr>
              <a:t>Sow your seeds</a:t>
            </a:r>
          </a:p>
          <a:p>
            <a:pPr algn="l">
              <a:buFont typeface="+mj-lt"/>
              <a:buAutoNum type="arabicPeriod"/>
            </a:pPr>
            <a:r>
              <a:rPr lang="en-US" sz="9600" b="1" i="0" dirty="0">
                <a:solidFill>
                  <a:srgbClr val="202124"/>
                </a:solidFill>
                <a:effectLst/>
                <a:latin typeface="Gill Sans Nova Cond Lt" panose="020B0604020202020204" pitchFamily="34" charset="0"/>
              </a:rPr>
              <a:t>Keep soil moist but not soggy</a:t>
            </a:r>
          </a:p>
          <a:p>
            <a:pPr algn="l">
              <a:buFont typeface="+mj-lt"/>
              <a:buAutoNum type="arabicPeriod"/>
            </a:pPr>
            <a:r>
              <a:rPr lang="en-US" sz="9600" b="1" i="0" dirty="0">
                <a:solidFill>
                  <a:srgbClr val="202124"/>
                </a:solidFill>
                <a:effectLst/>
                <a:latin typeface="Gill Sans Nova Cond Lt" panose="020B0604020202020204" pitchFamily="34" charset="0"/>
              </a:rPr>
              <a:t>Begin fertilizing the seedlings once true leaves sprout</a:t>
            </a:r>
          </a:p>
          <a:p>
            <a:pPr>
              <a:buFont typeface="+mj-lt"/>
              <a:buAutoNum type="arabicPeriod"/>
            </a:pPr>
            <a:r>
              <a:rPr lang="en-US" sz="9600" b="1" i="0" dirty="0">
                <a:solidFill>
                  <a:srgbClr val="494949"/>
                </a:solidFill>
                <a:effectLst/>
                <a:latin typeface="Gill Sans Nova Cond Lt" panose="020B0604020202020204" pitchFamily="34" charset="0"/>
              </a:rPr>
              <a:t>Thin the plants so the strongest survive (Harden your plants)</a:t>
            </a:r>
          </a:p>
          <a:p>
            <a:pPr>
              <a:buFont typeface="+mj-lt"/>
              <a:buAutoNum type="arabicPeriod"/>
            </a:pPr>
            <a:r>
              <a:rPr lang="en-US" sz="9600" b="1" i="0" dirty="0">
                <a:solidFill>
                  <a:srgbClr val="494949"/>
                </a:solidFill>
                <a:effectLst/>
                <a:latin typeface="Gill Sans Nova Cond Lt" panose="020B0604020202020204" pitchFamily="34" charset="0"/>
              </a:rPr>
              <a:t>Pot up the seedlings to larger containers</a:t>
            </a:r>
          </a:p>
          <a:p>
            <a:pPr>
              <a:buFont typeface="+mj-lt"/>
              <a:buAutoNum type="arabicPeriod"/>
            </a:pPr>
            <a:r>
              <a:rPr lang="en-US" sz="9600" b="1" i="0" dirty="0">
                <a:solidFill>
                  <a:srgbClr val="494949"/>
                </a:solidFill>
                <a:effectLst/>
                <a:latin typeface="Gill Sans Nova Cond Lt" panose="020B0604020202020204" pitchFamily="34" charset="0"/>
              </a:rPr>
              <a:t>Adapt your seedlings to outdoors:</a:t>
            </a:r>
          </a:p>
          <a:p>
            <a:pPr>
              <a:buFont typeface="+mj-lt"/>
              <a:buAutoNum type="arabicPeriod"/>
            </a:pPr>
            <a:r>
              <a:rPr lang="en-US" sz="9600" b="1" i="0" dirty="0">
                <a:solidFill>
                  <a:srgbClr val="494949"/>
                </a:solidFill>
                <a:effectLst/>
                <a:latin typeface="Gill Sans Nova Cond Lt" panose="020B0604020202020204" pitchFamily="34" charset="0"/>
              </a:rPr>
              <a:t>Transplant your seedlings to the garden:</a:t>
            </a:r>
            <a:endParaRPr lang="en-US" sz="9600" b="1" i="0" dirty="0">
              <a:solidFill>
                <a:srgbClr val="202124"/>
              </a:solidFill>
              <a:effectLst/>
              <a:latin typeface="Gill Sans Nova Cond Lt" panose="020B0604020202020204" pitchFamily="34" charset="0"/>
            </a:endParaRPr>
          </a:p>
          <a:p>
            <a:endParaRPr lang="en-US" dirty="0"/>
          </a:p>
        </p:txBody>
      </p:sp>
      <p:pic>
        <p:nvPicPr>
          <p:cNvPr id="5" name="Picture 4" descr="A picture containing indoor, table&#10;&#10;Description automatically generated">
            <a:extLst>
              <a:ext uri="{FF2B5EF4-FFF2-40B4-BE49-F238E27FC236}">
                <a16:creationId xmlns:a16="http://schemas.microsoft.com/office/drawing/2014/main" id="{0ED631BD-43A9-44A0-A857-E9009CBBC9C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21903" y="2180496"/>
            <a:ext cx="5588904" cy="4325812"/>
          </a:xfrm>
          <a:prstGeom prst="rect">
            <a:avLst/>
          </a:prstGeom>
        </p:spPr>
      </p:pic>
      <p:sp>
        <p:nvSpPr>
          <p:cNvPr id="4" name="Footer Placeholder 3">
            <a:extLst>
              <a:ext uri="{FF2B5EF4-FFF2-40B4-BE49-F238E27FC236}">
                <a16:creationId xmlns:a16="http://schemas.microsoft.com/office/drawing/2014/main" id="{F3F8D0E2-4D03-4EE0-8C84-E767624EBA37}"/>
              </a:ext>
            </a:extLst>
          </p:cNvPr>
          <p:cNvSpPr>
            <a:spLocks noGrp="1"/>
          </p:cNvSpPr>
          <p:nvPr>
            <p:ph type="ftr" sz="quarter" idx="11"/>
          </p:nvPr>
        </p:nvSpPr>
        <p:spPr>
          <a:xfrm>
            <a:off x="329523" y="6413205"/>
            <a:ext cx="6917210" cy="365125"/>
          </a:xfrm>
        </p:spPr>
        <p:txBody>
          <a:bodyPr/>
          <a:lstStyle/>
          <a:p>
            <a:r>
              <a:rPr lang="en-US" dirty="0"/>
              <a:t>BlackstoneValleyVeggieGardens.com Blackstone Valley Veggie Gardens</a:t>
            </a:r>
          </a:p>
        </p:txBody>
      </p:sp>
      <p:sp>
        <p:nvSpPr>
          <p:cNvPr id="6" name="Slide Number Placeholder 5">
            <a:extLst>
              <a:ext uri="{FF2B5EF4-FFF2-40B4-BE49-F238E27FC236}">
                <a16:creationId xmlns:a16="http://schemas.microsoft.com/office/drawing/2014/main" id="{60C4A215-7003-4375-BC87-35277E3E4F39}"/>
              </a:ext>
            </a:extLst>
          </p:cNvPr>
          <p:cNvSpPr>
            <a:spLocks noGrp="1"/>
          </p:cNvSpPr>
          <p:nvPr>
            <p:ph type="sldNum" sz="quarter" idx="12"/>
          </p:nvPr>
        </p:nvSpPr>
        <p:spPr/>
        <p:txBody>
          <a:bodyPr/>
          <a:lstStyle/>
          <a:p>
            <a:fld id="{D57F1E4F-1CFF-5643-939E-217C01CDF565}" type="slidenum">
              <a:rPr lang="en-US" smtClean="0"/>
              <a:pPr/>
              <a:t>8</a:t>
            </a:fld>
            <a:endParaRPr lang="en-US"/>
          </a:p>
        </p:txBody>
      </p:sp>
    </p:spTree>
    <p:extLst>
      <p:ext uri="{BB962C8B-B14F-4D97-AF65-F5344CB8AC3E}">
        <p14:creationId xmlns:p14="http://schemas.microsoft.com/office/powerpoint/2010/main" val="18772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0322D-5554-4F52-BF31-3F8EFDB903D0}"/>
              </a:ext>
            </a:extLst>
          </p:cNvPr>
          <p:cNvSpPr>
            <a:spLocks noGrp="1"/>
          </p:cNvSpPr>
          <p:nvPr>
            <p:ph type="title"/>
          </p:nvPr>
        </p:nvSpPr>
        <p:spPr/>
        <p:txBody>
          <a:bodyPr/>
          <a:lstStyle/>
          <a:p>
            <a:r>
              <a:rPr lang="en-US"/>
              <a:t>Sowing methods</a:t>
            </a:r>
          </a:p>
        </p:txBody>
      </p:sp>
      <p:sp>
        <p:nvSpPr>
          <p:cNvPr id="3" name="Content Placeholder 2">
            <a:extLst>
              <a:ext uri="{FF2B5EF4-FFF2-40B4-BE49-F238E27FC236}">
                <a16:creationId xmlns:a16="http://schemas.microsoft.com/office/drawing/2014/main" id="{C5F4A41F-272A-4DCB-80DC-D888E3D3F4C8}"/>
              </a:ext>
            </a:extLst>
          </p:cNvPr>
          <p:cNvSpPr>
            <a:spLocks noGrp="1"/>
          </p:cNvSpPr>
          <p:nvPr>
            <p:ph idx="1"/>
          </p:nvPr>
        </p:nvSpPr>
        <p:spPr/>
        <p:txBody>
          <a:bodyPr>
            <a:normAutofit lnSpcReduction="10000"/>
          </a:bodyPr>
          <a:lstStyle/>
          <a:p>
            <a:r>
              <a:rPr lang="en-US" dirty="0">
                <a:solidFill>
                  <a:schemeClr val="accent2"/>
                </a:solidFill>
              </a:rPr>
              <a:t>Tomatoes, Eggplant and Peppers (nightshades) </a:t>
            </a:r>
            <a:r>
              <a:rPr lang="en-US" dirty="0"/>
              <a:t>can not be direct sown because our soil warms too late in the season. They are best started indoors under lights. </a:t>
            </a:r>
          </a:p>
          <a:p>
            <a:r>
              <a:rPr lang="en-US" dirty="0">
                <a:solidFill>
                  <a:schemeClr val="accent2"/>
                </a:solidFill>
              </a:rPr>
              <a:t>Kale, Cabbage, Cauliflower, Broccoli and Brussel Sprouts (brassicas) </a:t>
            </a:r>
            <a:r>
              <a:rPr lang="en-US" dirty="0">
                <a:solidFill>
                  <a:schemeClr val="tx1"/>
                </a:solidFill>
              </a:rPr>
              <a:t>can be started under lights or started using the milk jug method. If you use the milk jug method your plants will start of smaller but will catch up soon and be hardy. No need to harden off.</a:t>
            </a:r>
          </a:p>
          <a:p>
            <a:r>
              <a:rPr lang="en-US" dirty="0">
                <a:solidFill>
                  <a:schemeClr val="accent2"/>
                </a:solidFill>
              </a:rPr>
              <a:t>Carrot, Beet, Turnip (root veggies) </a:t>
            </a:r>
            <a:r>
              <a:rPr lang="en-US" dirty="0">
                <a:solidFill>
                  <a:schemeClr val="tx1"/>
                </a:solidFill>
              </a:rPr>
              <a:t>should be direct-sown so the roots are not disturbed</a:t>
            </a:r>
            <a:r>
              <a:rPr lang="en-US" dirty="0">
                <a:solidFill>
                  <a:schemeClr val="accent2"/>
                </a:solidFill>
              </a:rPr>
              <a:t>.</a:t>
            </a:r>
          </a:p>
          <a:p>
            <a:r>
              <a:rPr lang="en-US" dirty="0">
                <a:solidFill>
                  <a:schemeClr val="accent2"/>
                </a:solidFill>
              </a:rPr>
              <a:t>Peas and Beans (legumes) </a:t>
            </a:r>
            <a:r>
              <a:rPr lang="en-US" dirty="0">
                <a:solidFill>
                  <a:schemeClr val="tx1"/>
                </a:solidFill>
              </a:rPr>
              <a:t>should be direct sown </a:t>
            </a:r>
          </a:p>
          <a:p>
            <a:r>
              <a:rPr lang="en-US" dirty="0">
                <a:solidFill>
                  <a:schemeClr val="accent2"/>
                </a:solidFill>
              </a:rPr>
              <a:t>Melon, Cucumbers, Squash and Corn </a:t>
            </a:r>
            <a:r>
              <a:rPr lang="en-US" dirty="0">
                <a:solidFill>
                  <a:schemeClr val="tx1"/>
                </a:solidFill>
              </a:rPr>
              <a:t>can be direct sown or started indoors. Sometimes they get too big and hard to keep indoors. </a:t>
            </a:r>
          </a:p>
          <a:p>
            <a:r>
              <a:rPr lang="en-US" dirty="0">
                <a:solidFill>
                  <a:schemeClr val="accent2"/>
                </a:solidFill>
              </a:rPr>
              <a:t>Spinach, Chard and Arugula </a:t>
            </a:r>
            <a:r>
              <a:rPr lang="en-US" dirty="0">
                <a:solidFill>
                  <a:schemeClr val="tx1"/>
                </a:solidFill>
              </a:rPr>
              <a:t>can be grown using any method.</a:t>
            </a:r>
          </a:p>
          <a:p>
            <a:pPr marL="0" indent="0" algn="ctr">
              <a:buNone/>
            </a:pPr>
            <a:r>
              <a:rPr lang="en-US" b="1" dirty="0">
                <a:solidFill>
                  <a:schemeClr val="tx1"/>
                </a:solidFill>
              </a:rPr>
              <a:t>Which plants did I forget to mention?</a:t>
            </a:r>
          </a:p>
          <a:p>
            <a:endParaRPr lang="en-US" dirty="0">
              <a:solidFill>
                <a:schemeClr val="tx1"/>
              </a:solidFill>
            </a:endParaRPr>
          </a:p>
        </p:txBody>
      </p:sp>
      <p:sp>
        <p:nvSpPr>
          <p:cNvPr id="4" name="Footer Placeholder 3">
            <a:extLst>
              <a:ext uri="{FF2B5EF4-FFF2-40B4-BE49-F238E27FC236}">
                <a16:creationId xmlns:a16="http://schemas.microsoft.com/office/drawing/2014/main" id="{6B73E998-B6E7-41FE-A935-F679AB0FA8CB}"/>
              </a:ext>
            </a:extLst>
          </p:cNvPr>
          <p:cNvSpPr>
            <a:spLocks noGrp="1"/>
          </p:cNvSpPr>
          <p:nvPr>
            <p:ph type="ftr" sz="quarter" idx="11"/>
          </p:nvPr>
        </p:nvSpPr>
        <p:spPr/>
        <p:txBody>
          <a:bodyPr/>
          <a:lstStyle/>
          <a:p>
            <a:r>
              <a:rPr lang="en-US"/>
              <a:t>BlackstoneValleyVeggieGardens.com Blackstone Valley Veggie Gardens</a:t>
            </a:r>
          </a:p>
        </p:txBody>
      </p:sp>
      <p:sp>
        <p:nvSpPr>
          <p:cNvPr id="5" name="Slide Number Placeholder 4">
            <a:extLst>
              <a:ext uri="{FF2B5EF4-FFF2-40B4-BE49-F238E27FC236}">
                <a16:creationId xmlns:a16="http://schemas.microsoft.com/office/drawing/2014/main" id="{F89DE034-084A-4B5C-A38E-4CC553938CE3}"/>
              </a:ext>
            </a:extLst>
          </p:cNvPr>
          <p:cNvSpPr>
            <a:spLocks noGrp="1"/>
          </p:cNvSpPr>
          <p:nvPr>
            <p:ph type="sldNum" sz="quarter" idx="12"/>
          </p:nvPr>
        </p:nvSpPr>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206887806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2265</TotalTime>
  <Words>1455</Words>
  <Application>Microsoft Office PowerPoint</Application>
  <PresentationFormat>Widescreen</PresentationFormat>
  <Paragraphs>280</Paragraphs>
  <Slides>19</Slides>
  <Notes>0</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vt:lpstr>
      <vt:lpstr>Calibri</vt:lpstr>
      <vt:lpstr>CrimsonText</vt:lpstr>
      <vt:lpstr>Gill Sans MT</vt:lpstr>
      <vt:lpstr>Gill Sans Nova Cond Lt</vt:lpstr>
      <vt:lpstr>Open Sans</vt:lpstr>
      <vt:lpstr>Roboto</vt:lpstr>
      <vt:lpstr>Wingdings</vt:lpstr>
      <vt:lpstr>Wingdings 2</vt:lpstr>
      <vt:lpstr>Dividend</vt:lpstr>
      <vt:lpstr>Contact me</vt:lpstr>
      <vt:lpstr>The lifecycle of garden seeds</vt:lpstr>
      <vt:lpstr>Before  you plant</vt:lpstr>
      <vt:lpstr>Zone 6 gardening seed schedule</vt:lpstr>
      <vt:lpstr>USDA Hardiness map</vt:lpstr>
      <vt:lpstr>Reading your seed package</vt:lpstr>
      <vt:lpstr>Winter Sowing (Also known as milk jug sowing)</vt:lpstr>
      <vt:lpstr>Indoor Seed starting.</vt:lpstr>
      <vt:lpstr>Sowing methods</vt:lpstr>
      <vt:lpstr>Harvesting seed—Cross Pollination matrix</vt:lpstr>
      <vt:lpstr>Cross pollination matrix</vt:lpstr>
      <vt:lpstr>Cross-pollination cucurbits(squash, melon and cuke)</vt:lpstr>
      <vt:lpstr>Cross pollination of brassicas (cabbage family)</vt:lpstr>
      <vt:lpstr>Heirloom seeds</vt:lpstr>
      <vt:lpstr>When and how to harvest seed</vt:lpstr>
      <vt:lpstr>Harvesting cucumber seed</vt:lpstr>
      <vt:lpstr>Storing seeds</vt:lpstr>
      <vt:lpstr>How long do seeds last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lifecycle of garden seeds</dc:title>
  <dc:creator>Kathleen Donovan</dc:creator>
  <cp:lastModifiedBy>Kathleen Donovan</cp:lastModifiedBy>
  <cp:revision>20</cp:revision>
  <dcterms:created xsi:type="dcterms:W3CDTF">2021-02-12T23:55:24Z</dcterms:created>
  <dcterms:modified xsi:type="dcterms:W3CDTF">2022-02-09T21:59:40Z</dcterms:modified>
</cp:coreProperties>
</file>